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1" r:id="rId2"/>
  </p:sldMasterIdLst>
  <p:notesMasterIdLst>
    <p:notesMasterId r:id="rId27"/>
  </p:notesMasterIdLst>
  <p:sldIdLst>
    <p:sldId id="256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</p:sldIdLst>
  <p:sldSz cx="12193588" cy="6858000"/>
  <p:notesSz cx="6858000" cy="9144000"/>
  <p:embeddedFontLst>
    <p:embeddedFont>
      <p:font typeface="Didact Gothic" panose="020B0604020202020204" charset="0"/>
      <p:regular r:id="rId28"/>
    </p:embeddedFont>
    <p:embeddedFont>
      <p:font typeface="Inter" panose="020B0604020202020204" charset="0"/>
      <p:regular r:id="rId29"/>
      <p:bold r:id="rId30"/>
      <p:italic r:id="rId31"/>
      <p:boldItalic r:id="rId32"/>
    </p:embeddedFont>
    <p:embeddedFont>
      <p:font typeface="Inter ExtraLight" panose="020B0604020202020204" charset="0"/>
      <p:regular r:id="rId33"/>
      <p:bold r:id="rId34"/>
      <p:italic r:id="rId35"/>
      <p:boldItalic r:id="rId36"/>
    </p:embeddedFont>
    <p:embeddedFont>
      <p:font typeface="Inter Medium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H8/S9kjoUeuoHbfZrTwH57JrPu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ea Backlar" initials="" lastIdx="1" clrIdx="0"/>
  <p:cmAuthor id="1" name="Lazar Milićević" initials="" lastIdx="1" clrIdx="1"/>
  <p:cmAuthor id="2" name="Charlotte Fraboulet" initials="" lastIdx="4" clrIdx="2"/>
  <p:cmAuthor id="3" name="Matthieu Blottiere Seroux" initials="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7" y="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2-11T08:10:19.279" idx="4">
    <p:pos x="6000" y="0"/>
    <p:text>@lazar.milicevic-ext@owkin.com can this slide comes first for the next report? Thanks a lot!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cNIZJ58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4" name="Google Shape;1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1" name="Google Shape;14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" name="Google Shape;14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6" name="Google Shape;143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9" name="Google Shape;144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1" name="Google Shape;147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7" name="Google Shape;150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4" name="Google Shape;15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3" name="Google Shape;155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9" name="Google Shape;156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7" name="Google Shape;15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8" name="Google Shape;15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4" name="Google Shape;160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5" name="Google Shape;160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3" name="Google Shape;16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4" name="Google Shape;164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7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3" name="Google Shape;171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4" name="Google Shape;171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7" name="Google Shape;16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8" name="Google Shape;168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2" name="Google Shape;12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3" name="Google Shape;12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4" name="Google Shape;12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4" name="Google Shape;13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4" name="Google Shape;13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6" name="Google Shape;137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rank by desc order</a:t>
            </a:r>
            <a:endParaRPr/>
          </a:p>
        </p:txBody>
      </p:sp>
      <p:sp>
        <p:nvSpPr>
          <p:cNvPr id="1377" name="Google Shape;137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4">
  <p:cSld name="Text slide 4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7" y="303640"/>
            <a:ext cx="1287269" cy="28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>
            <a:spLocks noGrp="1"/>
          </p:cNvSpPr>
          <p:nvPr>
            <p:ph type="body" idx="1"/>
          </p:nvPr>
        </p:nvSpPr>
        <p:spPr>
          <a:xfrm>
            <a:off x="10271180" y="306115"/>
            <a:ext cx="1622400" cy="319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/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795926" y="178435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6"/>
          <p:cNvSpPr txBox="1">
            <a:spLocks noGrp="1"/>
          </p:cNvSpPr>
          <p:nvPr>
            <p:ph type="body" idx="2"/>
          </p:nvPr>
        </p:nvSpPr>
        <p:spPr>
          <a:xfrm>
            <a:off x="1524125" y="4629825"/>
            <a:ext cx="36930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3"/>
          </p:nvPr>
        </p:nvSpPr>
        <p:spPr>
          <a:xfrm>
            <a:off x="1524125" y="5566900"/>
            <a:ext cx="36930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3">
  <p:cSld name="Agenda Part 3">
    <p:bg>
      <p:bgPr>
        <a:solidFill>
          <a:schemeClr val="accent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5" name="Google Shape;235;p3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36" name="Google Shape;236;p3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Text slide 1_2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58" name="Google Shape;258;p3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7182832" y="6430325"/>
            <a:ext cx="4706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1">
  <p:cSld name="Text slide 1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69" name="Google Shape;269;p3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5" name="Google Shape;275;p3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10513500" cy="4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ext slide 1_3_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3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83" name="Google Shape;283;p3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9" name="Google Shape;289;p3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6174550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591275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8"/>
          <p:cNvSpPr txBox="1">
            <a:spLocks noGrp="1"/>
          </p:cNvSpPr>
          <p:nvPr>
            <p:ph type="subTitle" idx="3"/>
          </p:nvPr>
        </p:nvSpPr>
        <p:spPr>
          <a:xfrm>
            <a:off x="106605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4"/>
          </p:nvPr>
        </p:nvSpPr>
        <p:spPr>
          <a:xfrm>
            <a:off x="106605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ubTitle" idx="5"/>
          </p:nvPr>
        </p:nvSpPr>
        <p:spPr>
          <a:xfrm>
            <a:off x="663670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body" idx="6"/>
          </p:nvPr>
        </p:nvSpPr>
        <p:spPr>
          <a:xfrm>
            <a:off x="663670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9" name="Google Shape;299;p38"/>
          <p:cNvSpPr>
            <a:spLocks noGrp="1"/>
          </p:cNvSpPr>
          <p:nvPr>
            <p:ph type="body" idx="7"/>
          </p:nvPr>
        </p:nvSpPr>
        <p:spPr>
          <a:xfrm>
            <a:off x="849943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8"/>
          <p:cNvSpPr>
            <a:spLocks noGrp="1"/>
          </p:cNvSpPr>
          <p:nvPr>
            <p:ph type="body" idx="8"/>
          </p:nvPr>
        </p:nvSpPr>
        <p:spPr>
          <a:xfrm>
            <a:off x="849943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8"/>
          <p:cNvSpPr>
            <a:spLocks noGrp="1"/>
          </p:cNvSpPr>
          <p:nvPr>
            <p:ph type="body" idx="9"/>
          </p:nvPr>
        </p:nvSpPr>
        <p:spPr>
          <a:xfrm>
            <a:off x="849943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>
            <a:spLocks noGrp="1"/>
          </p:cNvSpPr>
          <p:nvPr>
            <p:ph type="body" idx="13"/>
          </p:nvPr>
        </p:nvSpPr>
        <p:spPr>
          <a:xfrm>
            <a:off x="3232975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>
            <a:spLocks noGrp="1"/>
          </p:cNvSpPr>
          <p:nvPr>
            <p:ph type="body" idx="14"/>
          </p:nvPr>
        </p:nvSpPr>
        <p:spPr>
          <a:xfrm>
            <a:off x="3232975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>
            <a:spLocks noGrp="1"/>
          </p:cNvSpPr>
          <p:nvPr>
            <p:ph type="body" idx="15"/>
          </p:nvPr>
        </p:nvSpPr>
        <p:spPr>
          <a:xfrm>
            <a:off x="3232975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38"/>
          <p:cNvSpPr>
            <a:spLocks noGrp="1"/>
          </p:cNvSpPr>
          <p:nvPr>
            <p:ph type="body" idx="16"/>
          </p:nvPr>
        </p:nvSpPr>
        <p:spPr>
          <a:xfrm>
            <a:off x="849943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38"/>
          <p:cNvSpPr>
            <a:spLocks noGrp="1"/>
          </p:cNvSpPr>
          <p:nvPr>
            <p:ph type="body" idx="17"/>
          </p:nvPr>
        </p:nvSpPr>
        <p:spPr>
          <a:xfrm>
            <a:off x="3229514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38"/>
          <p:cNvSpPr>
            <a:spLocks noGrp="1"/>
          </p:cNvSpPr>
          <p:nvPr>
            <p:ph type="body" idx="18"/>
          </p:nvPr>
        </p:nvSpPr>
        <p:spPr>
          <a:xfrm>
            <a:off x="6433118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>
            <a:spLocks noGrp="1"/>
          </p:cNvSpPr>
          <p:nvPr>
            <p:ph type="body" idx="19"/>
          </p:nvPr>
        </p:nvSpPr>
        <p:spPr>
          <a:xfrm>
            <a:off x="6433118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>
            <a:spLocks noGrp="1"/>
          </p:cNvSpPr>
          <p:nvPr>
            <p:ph type="body" idx="20"/>
          </p:nvPr>
        </p:nvSpPr>
        <p:spPr>
          <a:xfrm>
            <a:off x="6433118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body" idx="21"/>
          </p:nvPr>
        </p:nvSpPr>
        <p:spPr>
          <a:xfrm>
            <a:off x="8816150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38"/>
          <p:cNvSpPr>
            <a:spLocks noGrp="1"/>
          </p:cNvSpPr>
          <p:nvPr>
            <p:ph type="body" idx="22"/>
          </p:nvPr>
        </p:nvSpPr>
        <p:spPr>
          <a:xfrm>
            <a:off x="8816150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8"/>
          <p:cNvSpPr>
            <a:spLocks noGrp="1"/>
          </p:cNvSpPr>
          <p:nvPr>
            <p:ph type="body" idx="23"/>
          </p:nvPr>
        </p:nvSpPr>
        <p:spPr>
          <a:xfrm>
            <a:off x="8816150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body" idx="24"/>
          </p:nvPr>
        </p:nvSpPr>
        <p:spPr>
          <a:xfrm>
            <a:off x="6433118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8"/>
          <p:cNvSpPr>
            <a:spLocks noGrp="1"/>
          </p:cNvSpPr>
          <p:nvPr>
            <p:ph type="body" idx="25"/>
          </p:nvPr>
        </p:nvSpPr>
        <p:spPr>
          <a:xfrm>
            <a:off x="8812689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">
  <p:cSld name="Text slide 7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9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9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9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9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21" name="Google Shape;321;p3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22" name="Google Shape;322;p3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9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">
  <p:cSld name="Text slide 7_1"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0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0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0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46" name="Google Shape;346;p4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47" name="Google Shape;347;p4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3" name="Google Shape;353;p4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0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40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 1">
  <p:cSld name="Text slide 7_1_1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41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41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71" name="Google Shape;371;p4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72" name="Google Shape;372;p4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78" name="Google Shape;378;p4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1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1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41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41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41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2">
  <p:cSld name="Icon slide 2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/>
          <p:nvPr/>
        </p:nvSpPr>
        <p:spPr>
          <a:xfrm>
            <a:off x="0" y="0"/>
            <a:ext cx="1219320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42"/>
          <p:cNvSpPr>
            <a:spLocks noGrp="1"/>
          </p:cNvSpPr>
          <p:nvPr>
            <p:ph type="body" idx="1"/>
          </p:nvPr>
        </p:nvSpPr>
        <p:spPr>
          <a:xfrm>
            <a:off x="839872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42"/>
          <p:cNvSpPr>
            <a:spLocks noGrp="1"/>
          </p:cNvSpPr>
          <p:nvPr>
            <p:ph type="body" idx="2"/>
          </p:nvPr>
        </p:nvSpPr>
        <p:spPr>
          <a:xfrm>
            <a:off x="4758447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42"/>
          <p:cNvSpPr>
            <a:spLocks noGrp="1"/>
          </p:cNvSpPr>
          <p:nvPr>
            <p:ph type="body" idx="3"/>
          </p:nvPr>
        </p:nvSpPr>
        <p:spPr>
          <a:xfrm>
            <a:off x="8677023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95" name="Google Shape;395;p4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96" name="Google Shape;396;p4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02" name="Google Shape;402;p4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4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5"/>
          </p:nvPr>
        </p:nvSpPr>
        <p:spPr>
          <a:xfrm>
            <a:off x="16141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6"/>
          </p:nvPr>
        </p:nvSpPr>
        <p:spPr>
          <a:xfrm>
            <a:off x="553270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7"/>
          </p:nvPr>
        </p:nvSpPr>
        <p:spPr>
          <a:xfrm>
            <a:off x="94512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9" name="Google Shape;409;p42"/>
          <p:cNvSpPr txBox="1">
            <a:spLocks noGrp="1"/>
          </p:cNvSpPr>
          <p:nvPr>
            <p:ph type="body" idx="8"/>
          </p:nvPr>
        </p:nvSpPr>
        <p:spPr>
          <a:xfrm>
            <a:off x="83987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9"/>
          </p:nvPr>
        </p:nvSpPr>
        <p:spPr>
          <a:xfrm>
            <a:off x="4758450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42"/>
          <p:cNvSpPr txBox="1">
            <a:spLocks noGrp="1"/>
          </p:cNvSpPr>
          <p:nvPr>
            <p:ph type="body" idx="13"/>
          </p:nvPr>
        </p:nvSpPr>
        <p:spPr>
          <a:xfrm>
            <a:off x="867702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14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15" name="Google Shape;415;p4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16" name="Google Shape;416;p4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22" name="Google Shape;422;p4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3" name="Google Shape;423;p43"/>
          <p:cNvSpPr>
            <a:spLocks noGrp="1"/>
          </p:cNvSpPr>
          <p:nvPr>
            <p:ph type="body" idx="1"/>
          </p:nvPr>
        </p:nvSpPr>
        <p:spPr>
          <a:xfrm>
            <a:off x="1095471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4"/>
          </p:nvPr>
        </p:nvSpPr>
        <p:spPr>
          <a:xfrm>
            <a:off x="1095475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body" idx="5"/>
          </p:nvPr>
        </p:nvSpPr>
        <p:spPr>
          <a:xfrm>
            <a:off x="3127525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body" idx="6"/>
          </p:nvPr>
        </p:nvSpPr>
        <p:spPr>
          <a:xfrm>
            <a:off x="51575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body" idx="7"/>
          </p:nvPr>
        </p:nvSpPr>
        <p:spPr>
          <a:xfrm>
            <a:off x="7189600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8"/>
          </p:nvPr>
        </p:nvSpPr>
        <p:spPr>
          <a:xfrm>
            <a:off x="92328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43"/>
          <p:cNvSpPr>
            <a:spLocks noGrp="1"/>
          </p:cNvSpPr>
          <p:nvPr>
            <p:ph type="body" idx="9"/>
          </p:nvPr>
        </p:nvSpPr>
        <p:spPr>
          <a:xfrm>
            <a:off x="7197709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43"/>
          <p:cNvSpPr>
            <a:spLocks noGrp="1"/>
          </p:cNvSpPr>
          <p:nvPr>
            <p:ph type="body" idx="13"/>
          </p:nvPr>
        </p:nvSpPr>
        <p:spPr>
          <a:xfrm>
            <a:off x="3127531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43"/>
          <p:cNvSpPr>
            <a:spLocks noGrp="1"/>
          </p:cNvSpPr>
          <p:nvPr>
            <p:ph type="body" idx="14"/>
          </p:nvPr>
        </p:nvSpPr>
        <p:spPr>
          <a:xfrm>
            <a:off x="5157553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3"/>
          <p:cNvSpPr>
            <a:spLocks noGrp="1"/>
          </p:cNvSpPr>
          <p:nvPr>
            <p:ph type="body" idx="15"/>
          </p:nvPr>
        </p:nvSpPr>
        <p:spPr>
          <a:xfrm>
            <a:off x="9232855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">
  <p:cSld name="Map">
    <p:bg>
      <p:bgPr>
        <a:solidFill>
          <a:schemeClr val="dk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/>
          <p:nvPr/>
        </p:nvSpPr>
        <p:spPr>
          <a:xfrm>
            <a:off x="0" y="0"/>
            <a:ext cx="4848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4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40" name="Google Shape;440;p4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46" name="Google Shape;446;p4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7" name="Google Shape;447;p4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3141300" cy="4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6pPr>
            <a:lvl7pPr marL="3200400" lvl="6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7pPr>
            <a:lvl8pPr marL="3657600" lvl="7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8pPr>
            <a:lvl9pPr marL="4114800" lvl="8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9pPr>
          </a:lstStyle>
          <a:p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4">
  <p:cSld name="Agenda Part 4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" name="Google Shape;18;p2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" name="Google Shape;19;p2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accent6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>
            <a:spLocks noGrp="1"/>
          </p:cNvSpPr>
          <p:nvPr>
            <p:ph type="body" idx="1"/>
          </p:nvPr>
        </p:nvSpPr>
        <p:spPr>
          <a:xfrm>
            <a:off x="839872" y="1736725"/>
            <a:ext cx="10513500" cy="4275900"/>
          </a:xfrm>
          <a:prstGeom prst="roundRect">
            <a:avLst>
              <a:gd name="adj" fmla="val 345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54" name="Google Shape;454;p4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60" name="Google Shape;460;p4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1" name="Google Shape;461;p4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5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">
  <p:cSld name="Our Team 1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46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70" name="Google Shape;470;p4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76" name="Google Shape;476;p4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46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79" name="Google Shape;479;p46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80" name="Google Shape;480;p4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6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">
  <p:cSld name="Our Team 1_1"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47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0" name="Google Shape;490;p4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91" name="Google Shape;491;p4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97" name="Google Shape;497;p4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7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0" name="Google Shape;500;p47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1" name="Google Shape;501;p4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 1">
  <p:cSld name="Our Team 1_1_1"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48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48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1" name="Google Shape;511;p4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12" name="Google Shape;512;p4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18" name="Google Shape;518;p4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8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1" name="Google Shape;521;p48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2" name="Google Shape;522;p4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">
  <p:cSld name="Our Team 2_2"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49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49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32" name="Google Shape;532;p4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33" name="Google Shape;533;p4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0" name="Google Shape;540;p4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9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2" name="Google Shape;542;p49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3" name="Google Shape;543;p49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49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5" name="Google Shape;545;p4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 1">
  <p:cSld name="Our Team 2_2_1">
    <p:bg>
      <p:bgPr>
        <a:solidFill>
          <a:schemeClr val="lt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50"/>
          <p:cNvSpPr>
            <a:spLocks noGrp="1"/>
          </p:cNvSpPr>
          <p:nvPr>
            <p:ph type="body" idx="1"/>
          </p:nvPr>
        </p:nvSpPr>
        <p:spPr>
          <a:xfrm>
            <a:off x="9931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50"/>
          <p:cNvSpPr>
            <a:spLocks noGrp="1"/>
          </p:cNvSpPr>
          <p:nvPr>
            <p:ph type="body" idx="2"/>
          </p:nvPr>
        </p:nvSpPr>
        <p:spPr>
          <a:xfrm>
            <a:off x="9931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8" name="Google Shape;558;p50"/>
          <p:cNvSpPr txBox="1">
            <a:spLocks noGrp="1"/>
          </p:cNvSpPr>
          <p:nvPr>
            <p:ph type="title"/>
          </p:nvPr>
        </p:nvSpPr>
        <p:spPr>
          <a:xfrm>
            <a:off x="81763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0" name="Google Shape;560;p50"/>
          <p:cNvSpPr>
            <a:spLocks noGrp="1"/>
          </p:cNvSpPr>
          <p:nvPr>
            <p:ph type="pic" idx="4"/>
          </p:nvPr>
        </p:nvSpPr>
        <p:spPr>
          <a:xfrm>
            <a:off x="13101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1" name="Google Shape;561;p50"/>
          <p:cNvSpPr>
            <a:spLocks noGrp="1"/>
          </p:cNvSpPr>
          <p:nvPr>
            <p:ph type="body" idx="5"/>
          </p:nvPr>
        </p:nvSpPr>
        <p:spPr>
          <a:xfrm>
            <a:off x="9931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50"/>
          <p:cNvSpPr>
            <a:spLocks noGrp="1"/>
          </p:cNvSpPr>
          <p:nvPr>
            <p:ph type="pic" idx="6"/>
          </p:nvPr>
        </p:nvSpPr>
        <p:spPr>
          <a:xfrm>
            <a:off x="13101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3" name="Google Shape;563;p5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0"/>
          <p:cNvSpPr txBox="1">
            <a:spLocks noGrp="1"/>
          </p:cNvSpPr>
          <p:nvPr>
            <p:ph type="subTitle" idx="7"/>
          </p:nvPr>
        </p:nvSpPr>
        <p:spPr>
          <a:xfrm>
            <a:off x="5994825" y="21582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5" name="Google Shape;565;p50"/>
          <p:cNvSpPr txBox="1">
            <a:spLocks noGrp="1"/>
          </p:cNvSpPr>
          <p:nvPr>
            <p:ph type="subTitle" idx="8"/>
          </p:nvPr>
        </p:nvSpPr>
        <p:spPr>
          <a:xfrm>
            <a:off x="29142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6" name="Google Shape;566;p50"/>
          <p:cNvSpPr txBox="1">
            <a:spLocks noGrp="1"/>
          </p:cNvSpPr>
          <p:nvPr>
            <p:ph type="body" idx="9"/>
          </p:nvPr>
        </p:nvSpPr>
        <p:spPr>
          <a:xfrm>
            <a:off x="29142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7" name="Google Shape;567;p50"/>
          <p:cNvSpPr txBox="1">
            <a:spLocks noGrp="1"/>
          </p:cNvSpPr>
          <p:nvPr>
            <p:ph type="subTitle" idx="13"/>
          </p:nvPr>
        </p:nvSpPr>
        <p:spPr>
          <a:xfrm>
            <a:off x="29142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body" idx="14"/>
          </p:nvPr>
        </p:nvSpPr>
        <p:spPr>
          <a:xfrm>
            <a:off x="29142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subTitle" idx="15"/>
          </p:nvPr>
        </p:nvSpPr>
        <p:spPr>
          <a:xfrm>
            <a:off x="29142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body" idx="16"/>
          </p:nvPr>
        </p:nvSpPr>
        <p:spPr>
          <a:xfrm>
            <a:off x="29142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grpSp>
        <p:nvGrpSpPr>
          <p:cNvPr id="571" name="Google Shape;571;p50"/>
          <p:cNvGrpSpPr/>
          <p:nvPr/>
        </p:nvGrpSpPr>
        <p:grpSpPr>
          <a:xfrm>
            <a:off x="207708" y="272519"/>
            <a:ext cx="245452" cy="242128"/>
            <a:chOff x="266542" y="6326171"/>
            <a:chExt cx="245428" cy="242128"/>
          </a:xfrm>
        </p:grpSpPr>
        <p:sp>
          <p:nvSpPr>
            <p:cNvPr id="572" name="Google Shape;572;p5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">
  <p:cSld name="Our Team 2_1"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51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51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82" name="Google Shape;582;p5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83" name="Google Shape;583;p5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89" name="Google Shape;589;p5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0" name="Google Shape;590;p51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51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2" name="Google Shape;592;p51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3" name="Google Shape;593;p51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51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5" name="Google Shape;595;p5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97" name="Google Shape;597;p51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98" name="Google Shape;598;p51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99" name="Google Shape;599;p51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0" name="Google Shape;600;p51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2" name="Google Shape;602;p51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 1">
  <p:cSld name="Our Team 2_1_1">
    <p:bg>
      <p:bgPr>
        <a:solidFill>
          <a:schemeClr val="lt1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52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52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7" name="Google Shape;607;p5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08" name="Google Shape;608;p5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14" name="Google Shape;614;p5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52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7" name="Google Shape;617;p52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8" name="Google Shape;618;p52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9" name="Google Shape;619;p52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20" name="Google Shape;620;p5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22" name="Google Shape;622;p52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3" name="Google Shape;623;p52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4" name="Google Shape;624;p52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5" name="Google Shape;625;p52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6" name="Google Shape;626;p52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7" name="Google Shape;627;p52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3">
  <p:cSld name="Our Team 3">
    <p:bg>
      <p:bgPr>
        <a:solidFill>
          <a:schemeClr val="lt1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p53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53"/>
          <p:cNvSpPr>
            <a:spLocks noGrp="1"/>
          </p:cNvSpPr>
          <p:nvPr>
            <p:ph type="body" idx="2"/>
          </p:nvPr>
        </p:nvSpPr>
        <p:spPr>
          <a:xfrm>
            <a:off x="8583498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53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53"/>
          <p:cNvSpPr>
            <a:spLocks noGrp="1"/>
          </p:cNvSpPr>
          <p:nvPr>
            <p:ph type="body" idx="4"/>
          </p:nvPr>
        </p:nvSpPr>
        <p:spPr>
          <a:xfrm>
            <a:off x="5550222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34" name="Google Shape;634;p5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35" name="Google Shape;635;p5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1" name="Google Shape;641;p5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2" name="Google Shape;642;p53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53"/>
          <p:cNvSpPr>
            <a:spLocks noGrp="1"/>
          </p:cNvSpPr>
          <p:nvPr>
            <p:ph type="pic" idx="5"/>
          </p:nvPr>
        </p:nvSpPr>
        <p:spPr>
          <a:xfrm>
            <a:off x="5910417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4" name="Google Shape;644;p53"/>
          <p:cNvSpPr>
            <a:spLocks noGrp="1"/>
          </p:cNvSpPr>
          <p:nvPr>
            <p:ph type="pic" idx="6"/>
          </p:nvPr>
        </p:nvSpPr>
        <p:spPr>
          <a:xfrm>
            <a:off x="5910417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5" name="Google Shape;645;p53"/>
          <p:cNvSpPr>
            <a:spLocks noGrp="1"/>
          </p:cNvSpPr>
          <p:nvPr>
            <p:ph type="pic" idx="7"/>
          </p:nvPr>
        </p:nvSpPr>
        <p:spPr>
          <a:xfrm>
            <a:off x="8953681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6" name="Google Shape;646;p53"/>
          <p:cNvSpPr>
            <a:spLocks noGrp="1"/>
          </p:cNvSpPr>
          <p:nvPr>
            <p:ph type="pic" idx="8"/>
          </p:nvPr>
        </p:nvSpPr>
        <p:spPr>
          <a:xfrm>
            <a:off x="8953681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7" name="Google Shape;647;p5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49" name="Google Shape;649;p53"/>
          <p:cNvSpPr txBox="1">
            <a:spLocks noGrp="1"/>
          </p:cNvSpPr>
          <p:nvPr>
            <p:ph type="subTitle" idx="13"/>
          </p:nvPr>
        </p:nvSpPr>
        <p:spPr>
          <a:xfrm>
            <a:off x="591042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0" name="Google Shape;650;p53"/>
          <p:cNvSpPr txBox="1">
            <a:spLocks noGrp="1"/>
          </p:cNvSpPr>
          <p:nvPr>
            <p:ph type="body" idx="14"/>
          </p:nvPr>
        </p:nvSpPr>
        <p:spPr>
          <a:xfrm>
            <a:off x="591042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15"/>
          </p:nvPr>
        </p:nvSpPr>
        <p:spPr>
          <a:xfrm>
            <a:off x="591042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2" name="Google Shape;652;p53"/>
          <p:cNvSpPr txBox="1">
            <a:spLocks noGrp="1"/>
          </p:cNvSpPr>
          <p:nvPr>
            <p:ph type="body" idx="16"/>
          </p:nvPr>
        </p:nvSpPr>
        <p:spPr>
          <a:xfrm>
            <a:off x="591042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3" name="Google Shape;653;p53"/>
          <p:cNvSpPr txBox="1">
            <a:spLocks noGrp="1"/>
          </p:cNvSpPr>
          <p:nvPr>
            <p:ph type="subTitle" idx="17"/>
          </p:nvPr>
        </p:nvSpPr>
        <p:spPr>
          <a:xfrm>
            <a:off x="895367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4" name="Google Shape;654;p53"/>
          <p:cNvSpPr txBox="1">
            <a:spLocks noGrp="1"/>
          </p:cNvSpPr>
          <p:nvPr>
            <p:ph type="body" idx="18"/>
          </p:nvPr>
        </p:nvSpPr>
        <p:spPr>
          <a:xfrm>
            <a:off x="895367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53"/>
          <p:cNvSpPr txBox="1">
            <a:spLocks noGrp="1"/>
          </p:cNvSpPr>
          <p:nvPr>
            <p:ph type="subTitle" idx="19"/>
          </p:nvPr>
        </p:nvSpPr>
        <p:spPr>
          <a:xfrm>
            <a:off x="895367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6" name="Google Shape;656;p53"/>
          <p:cNvSpPr txBox="1">
            <a:spLocks noGrp="1"/>
          </p:cNvSpPr>
          <p:nvPr>
            <p:ph type="body" idx="20"/>
          </p:nvPr>
        </p:nvSpPr>
        <p:spPr>
          <a:xfrm>
            <a:off x="895367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4">
  <p:cSld name="Our Team 4">
    <p:bg>
      <p:bgPr>
        <a:solidFill>
          <a:schemeClr val="lt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9" name="Google Shape;659;p54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54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54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54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63" name="Google Shape;663;p5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64" name="Google Shape;664;p5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70" name="Google Shape;670;p5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1" name="Google Shape;671;p54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4"/>
          <p:cNvSpPr>
            <a:spLocks noGrp="1"/>
          </p:cNvSpPr>
          <p:nvPr>
            <p:ph type="pic" idx="5"/>
          </p:nvPr>
        </p:nvSpPr>
        <p:spPr>
          <a:xfrm>
            <a:off x="5801108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3" name="Google Shape;673;p54"/>
          <p:cNvSpPr>
            <a:spLocks noGrp="1"/>
          </p:cNvSpPr>
          <p:nvPr>
            <p:ph type="pic" idx="6"/>
          </p:nvPr>
        </p:nvSpPr>
        <p:spPr>
          <a:xfrm>
            <a:off x="8844372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4" name="Google Shape;674;p54"/>
          <p:cNvSpPr>
            <a:spLocks noGrp="1"/>
          </p:cNvSpPr>
          <p:nvPr>
            <p:ph type="pic" idx="7"/>
          </p:nvPr>
        </p:nvSpPr>
        <p:spPr>
          <a:xfrm>
            <a:off x="5801108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5" name="Google Shape;675;p54"/>
          <p:cNvSpPr>
            <a:spLocks noGrp="1"/>
          </p:cNvSpPr>
          <p:nvPr>
            <p:ph type="pic" idx="8"/>
          </p:nvPr>
        </p:nvSpPr>
        <p:spPr>
          <a:xfrm>
            <a:off x="8844372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6" name="Google Shape;676;p54"/>
          <p:cNvSpPr>
            <a:spLocks noGrp="1"/>
          </p:cNvSpPr>
          <p:nvPr>
            <p:ph type="body" idx="9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54"/>
          <p:cNvSpPr>
            <a:spLocks noGrp="1"/>
          </p:cNvSpPr>
          <p:nvPr>
            <p:ph type="body" idx="13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54"/>
          <p:cNvSpPr>
            <a:spLocks noGrp="1"/>
          </p:cNvSpPr>
          <p:nvPr>
            <p:ph type="pic" idx="14"/>
          </p:nvPr>
        </p:nvSpPr>
        <p:spPr>
          <a:xfrm>
            <a:off x="5801108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9" name="Google Shape;679;p54"/>
          <p:cNvSpPr>
            <a:spLocks noGrp="1"/>
          </p:cNvSpPr>
          <p:nvPr>
            <p:ph type="pic" idx="15"/>
          </p:nvPr>
        </p:nvSpPr>
        <p:spPr>
          <a:xfrm>
            <a:off x="8844372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80" name="Google Shape;680;p5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82" name="Google Shape;682;p54"/>
          <p:cNvSpPr txBox="1">
            <a:spLocks noGrp="1"/>
          </p:cNvSpPr>
          <p:nvPr>
            <p:ph type="subTitle" idx="17"/>
          </p:nvPr>
        </p:nvSpPr>
        <p:spPr>
          <a:xfrm>
            <a:off x="678892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body" idx="18"/>
          </p:nvPr>
        </p:nvSpPr>
        <p:spPr>
          <a:xfrm>
            <a:off x="678892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54"/>
          <p:cNvSpPr txBox="1">
            <a:spLocks noGrp="1"/>
          </p:cNvSpPr>
          <p:nvPr>
            <p:ph type="subTitle" idx="19"/>
          </p:nvPr>
        </p:nvSpPr>
        <p:spPr>
          <a:xfrm>
            <a:off x="983217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20"/>
          </p:nvPr>
        </p:nvSpPr>
        <p:spPr>
          <a:xfrm>
            <a:off x="983217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54"/>
          <p:cNvSpPr txBox="1">
            <a:spLocks noGrp="1"/>
          </p:cNvSpPr>
          <p:nvPr>
            <p:ph type="subTitle" idx="21"/>
          </p:nvPr>
        </p:nvSpPr>
        <p:spPr>
          <a:xfrm>
            <a:off x="678892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7" name="Google Shape;687;p54"/>
          <p:cNvSpPr txBox="1">
            <a:spLocks noGrp="1"/>
          </p:cNvSpPr>
          <p:nvPr>
            <p:ph type="body" idx="22"/>
          </p:nvPr>
        </p:nvSpPr>
        <p:spPr>
          <a:xfrm>
            <a:off x="678892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23"/>
          </p:nvPr>
        </p:nvSpPr>
        <p:spPr>
          <a:xfrm>
            <a:off x="983217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body" idx="24"/>
          </p:nvPr>
        </p:nvSpPr>
        <p:spPr>
          <a:xfrm>
            <a:off x="983217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25"/>
          </p:nvPr>
        </p:nvSpPr>
        <p:spPr>
          <a:xfrm>
            <a:off x="678892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1" name="Google Shape;691;p54"/>
          <p:cNvSpPr txBox="1">
            <a:spLocks noGrp="1"/>
          </p:cNvSpPr>
          <p:nvPr>
            <p:ph type="body" idx="26"/>
          </p:nvPr>
        </p:nvSpPr>
        <p:spPr>
          <a:xfrm>
            <a:off x="678892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2" name="Google Shape;692;p54"/>
          <p:cNvSpPr txBox="1">
            <a:spLocks noGrp="1"/>
          </p:cNvSpPr>
          <p:nvPr>
            <p:ph type="subTitle" idx="27"/>
          </p:nvPr>
        </p:nvSpPr>
        <p:spPr>
          <a:xfrm>
            <a:off x="983217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3" name="Google Shape;693;p54"/>
          <p:cNvSpPr txBox="1">
            <a:spLocks noGrp="1"/>
          </p:cNvSpPr>
          <p:nvPr>
            <p:ph type="body" idx="28"/>
          </p:nvPr>
        </p:nvSpPr>
        <p:spPr>
          <a:xfrm>
            <a:off x="983217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1">
  <p:cSld name="Agenda Part 1">
    <p:bg>
      <p:bgPr>
        <a:solidFill>
          <a:schemeClr val="accent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1" name="Google Shape;41;p2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2" name="Google Shape;42;p2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" name="Google Shape;48;p28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8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dk2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>
            <a:spLocks noGrp="1"/>
          </p:cNvSpPr>
          <p:nvPr>
            <p:ph type="title"/>
          </p:nvPr>
        </p:nvSpPr>
        <p:spPr>
          <a:xfrm>
            <a:off x="5759249" y="829168"/>
            <a:ext cx="52584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97" name="Google Shape;69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9249" y="2466982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249" y="3079206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9249" y="3691431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9249" y="4321168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9249" y="4950892"/>
            <a:ext cx="213361" cy="21336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6"/>
          <p:cNvSpPr txBox="1">
            <a:spLocks noGrp="1"/>
          </p:cNvSpPr>
          <p:nvPr>
            <p:ph type="subTitle" idx="1"/>
          </p:nvPr>
        </p:nvSpPr>
        <p:spPr>
          <a:xfrm>
            <a:off x="6140075" y="239771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4" name="Google Shape;704;p56"/>
          <p:cNvSpPr txBox="1">
            <a:spLocks noGrp="1"/>
          </p:cNvSpPr>
          <p:nvPr>
            <p:ph type="subTitle" idx="2"/>
          </p:nvPr>
        </p:nvSpPr>
        <p:spPr>
          <a:xfrm>
            <a:off x="6140075" y="301869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5" name="Google Shape;705;p56"/>
          <p:cNvSpPr txBox="1">
            <a:spLocks noGrp="1"/>
          </p:cNvSpPr>
          <p:nvPr>
            <p:ph type="subTitle" idx="3"/>
          </p:nvPr>
        </p:nvSpPr>
        <p:spPr>
          <a:xfrm>
            <a:off x="6140075" y="3639668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6" name="Google Shape;706;p56"/>
          <p:cNvSpPr txBox="1">
            <a:spLocks noGrp="1"/>
          </p:cNvSpPr>
          <p:nvPr>
            <p:ph type="subTitle" idx="4"/>
          </p:nvPr>
        </p:nvSpPr>
        <p:spPr>
          <a:xfrm>
            <a:off x="6140075" y="4260645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7" name="Google Shape;707;p56"/>
          <p:cNvSpPr txBox="1">
            <a:spLocks noGrp="1"/>
          </p:cNvSpPr>
          <p:nvPr>
            <p:ph type="subTitle" idx="5"/>
          </p:nvPr>
        </p:nvSpPr>
        <p:spPr>
          <a:xfrm>
            <a:off x="6140075" y="550260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pic>
        <p:nvPicPr>
          <p:cNvPr id="708" name="Google Shape;708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468" y="5528104"/>
            <a:ext cx="300900" cy="30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5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10" name="Google Shape;710;p5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6" name="Google Shape;716;p56"/>
          <p:cNvSpPr txBox="1">
            <a:spLocks noGrp="1"/>
          </p:cNvSpPr>
          <p:nvPr>
            <p:ph type="subTitle" idx="6"/>
          </p:nvPr>
        </p:nvSpPr>
        <p:spPr>
          <a:xfrm>
            <a:off x="6140075" y="488162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17" name="Google Shape;717;p5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18" name="Google Shape;71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061536" y="1692575"/>
            <a:ext cx="3844497" cy="384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1">
  <p:cSld name="Icon slide 1">
    <p:bg>
      <p:bgPr>
        <a:solidFill>
          <a:schemeClr val="accent3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1" name="Google Shape;721;p57"/>
          <p:cNvSpPr>
            <a:spLocks noGrp="1"/>
          </p:cNvSpPr>
          <p:nvPr>
            <p:ph type="body" idx="1"/>
          </p:nvPr>
        </p:nvSpPr>
        <p:spPr>
          <a:xfrm>
            <a:off x="5501230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7"/>
          <p:cNvSpPr>
            <a:spLocks noGrp="1"/>
          </p:cNvSpPr>
          <p:nvPr>
            <p:ph type="body" idx="2"/>
          </p:nvPr>
        </p:nvSpPr>
        <p:spPr>
          <a:xfrm>
            <a:off x="8866107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57"/>
          <p:cNvSpPr>
            <a:spLocks noGrp="1"/>
          </p:cNvSpPr>
          <p:nvPr>
            <p:ph type="body" idx="3"/>
          </p:nvPr>
        </p:nvSpPr>
        <p:spPr>
          <a:xfrm>
            <a:off x="5501230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57"/>
          <p:cNvSpPr>
            <a:spLocks noGrp="1"/>
          </p:cNvSpPr>
          <p:nvPr>
            <p:ph type="body" idx="4"/>
          </p:nvPr>
        </p:nvSpPr>
        <p:spPr>
          <a:xfrm>
            <a:off x="8866107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5" name="Google Shape;725;p5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26" name="Google Shape;726;p5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9" name="Google Shape;729;p5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2" name="Google Shape;732;p5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3" name="Google Shape;733;p57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34" name="Google Shape;734;p57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735" name="Google Shape;735;p57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6" name="Google Shape;736;p5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7" name="Google Shape;737;p5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57"/>
          <p:cNvSpPr txBox="1">
            <a:spLocks noGrp="1"/>
          </p:cNvSpPr>
          <p:nvPr>
            <p:ph type="subTitle" idx="6"/>
          </p:nvPr>
        </p:nvSpPr>
        <p:spPr>
          <a:xfrm>
            <a:off x="626587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0" name="Google Shape;740;p57"/>
          <p:cNvSpPr txBox="1">
            <a:spLocks noGrp="1"/>
          </p:cNvSpPr>
          <p:nvPr>
            <p:ph type="body" idx="7"/>
          </p:nvPr>
        </p:nvSpPr>
        <p:spPr>
          <a:xfrm>
            <a:off x="550205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8"/>
          </p:nvPr>
        </p:nvSpPr>
        <p:spPr>
          <a:xfrm>
            <a:off x="626587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2" name="Google Shape;742;p57"/>
          <p:cNvSpPr txBox="1">
            <a:spLocks noGrp="1"/>
          </p:cNvSpPr>
          <p:nvPr>
            <p:ph type="body" idx="9"/>
          </p:nvPr>
        </p:nvSpPr>
        <p:spPr>
          <a:xfrm>
            <a:off x="550205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57"/>
          <p:cNvSpPr txBox="1">
            <a:spLocks noGrp="1"/>
          </p:cNvSpPr>
          <p:nvPr>
            <p:ph type="subTitle" idx="13"/>
          </p:nvPr>
        </p:nvSpPr>
        <p:spPr>
          <a:xfrm>
            <a:off x="962992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4" name="Google Shape;744;p57"/>
          <p:cNvSpPr txBox="1">
            <a:spLocks noGrp="1"/>
          </p:cNvSpPr>
          <p:nvPr>
            <p:ph type="body" idx="14"/>
          </p:nvPr>
        </p:nvSpPr>
        <p:spPr>
          <a:xfrm>
            <a:off x="886610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57"/>
          <p:cNvSpPr txBox="1">
            <a:spLocks noGrp="1"/>
          </p:cNvSpPr>
          <p:nvPr>
            <p:ph type="subTitle" idx="15"/>
          </p:nvPr>
        </p:nvSpPr>
        <p:spPr>
          <a:xfrm>
            <a:off x="962992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6" name="Google Shape;746;p57"/>
          <p:cNvSpPr txBox="1">
            <a:spLocks noGrp="1"/>
          </p:cNvSpPr>
          <p:nvPr>
            <p:ph type="body" idx="16"/>
          </p:nvPr>
        </p:nvSpPr>
        <p:spPr>
          <a:xfrm>
            <a:off x="886610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subTitle" idx="17"/>
          </p:nvPr>
        </p:nvSpPr>
        <p:spPr>
          <a:xfrm>
            <a:off x="1231350" y="3848575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idact Gothic"/>
              <a:buNone/>
              <a:defRPr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6">
  <p:cSld name="Text slide 6">
    <p:bg>
      <p:bgPr>
        <a:solidFill>
          <a:schemeClr val="dk2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8"/>
          <p:cNvSpPr/>
          <p:nvPr/>
        </p:nvSpPr>
        <p:spPr>
          <a:xfrm flipH="1">
            <a:off x="8133899" y="0"/>
            <a:ext cx="4059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0" name="Google Shape;750;p5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51" name="Google Shape;751;p5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7" name="Google Shape;757;p5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8" name="Google Shape;758;p58"/>
          <p:cNvSpPr txBox="1">
            <a:spLocks noGrp="1"/>
          </p:cNvSpPr>
          <p:nvPr>
            <p:ph type="title"/>
          </p:nvPr>
        </p:nvSpPr>
        <p:spPr>
          <a:xfrm>
            <a:off x="281016" y="646769"/>
            <a:ext cx="78528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61" name="Google Shape;761;p58"/>
          <p:cNvSpPr txBox="1">
            <a:spLocks noGrp="1"/>
          </p:cNvSpPr>
          <p:nvPr>
            <p:ph type="subTitle" idx="2"/>
          </p:nvPr>
        </p:nvSpPr>
        <p:spPr>
          <a:xfrm>
            <a:off x="839875" y="1926575"/>
            <a:ext cx="6514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62" name="Google Shape;762;p58"/>
          <p:cNvSpPr txBox="1">
            <a:spLocks noGrp="1"/>
          </p:cNvSpPr>
          <p:nvPr>
            <p:ph type="body" idx="3"/>
          </p:nvPr>
        </p:nvSpPr>
        <p:spPr>
          <a:xfrm>
            <a:off x="839875" y="2885550"/>
            <a:ext cx="65142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63" name="Google Shape;763;p58"/>
          <p:cNvSpPr txBox="1">
            <a:spLocks noGrp="1"/>
          </p:cNvSpPr>
          <p:nvPr>
            <p:ph type="subTitle" idx="4"/>
          </p:nvPr>
        </p:nvSpPr>
        <p:spPr>
          <a:xfrm>
            <a:off x="9047500" y="9361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4" name="Google Shape;764;p58"/>
          <p:cNvSpPr txBox="1">
            <a:spLocks noGrp="1"/>
          </p:cNvSpPr>
          <p:nvPr>
            <p:ph type="subTitle" idx="5"/>
          </p:nvPr>
        </p:nvSpPr>
        <p:spPr>
          <a:xfrm>
            <a:off x="9047500" y="14879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5" name="Google Shape;765;p58"/>
          <p:cNvSpPr txBox="1">
            <a:spLocks noGrp="1"/>
          </p:cNvSpPr>
          <p:nvPr>
            <p:ph type="subTitle" idx="6"/>
          </p:nvPr>
        </p:nvSpPr>
        <p:spPr>
          <a:xfrm>
            <a:off x="9047500" y="2726300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6" name="Google Shape;766;p58"/>
          <p:cNvSpPr txBox="1">
            <a:spLocks noGrp="1"/>
          </p:cNvSpPr>
          <p:nvPr>
            <p:ph type="subTitle" idx="7"/>
          </p:nvPr>
        </p:nvSpPr>
        <p:spPr>
          <a:xfrm>
            <a:off x="9047500" y="3278150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7" name="Google Shape;767;p58"/>
          <p:cNvSpPr txBox="1">
            <a:spLocks noGrp="1"/>
          </p:cNvSpPr>
          <p:nvPr>
            <p:ph type="subTitle" idx="8"/>
          </p:nvPr>
        </p:nvSpPr>
        <p:spPr>
          <a:xfrm>
            <a:off x="9047500" y="45363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9"/>
          </p:nvPr>
        </p:nvSpPr>
        <p:spPr>
          <a:xfrm>
            <a:off x="9047500" y="50881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9" name="Google Shape;769;p58"/>
          <p:cNvSpPr txBox="1">
            <a:spLocks noGrp="1"/>
          </p:cNvSpPr>
          <p:nvPr>
            <p:ph type="subTitle" idx="13"/>
          </p:nvPr>
        </p:nvSpPr>
        <p:spPr>
          <a:xfrm>
            <a:off x="839875" y="1145375"/>
            <a:ext cx="7293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70" name="Google Shape;770;p58"/>
          <p:cNvSpPr txBox="1">
            <a:spLocks noGrp="1"/>
          </p:cNvSpPr>
          <p:nvPr>
            <p:ph type="body" idx="14"/>
          </p:nvPr>
        </p:nvSpPr>
        <p:spPr>
          <a:xfrm>
            <a:off x="9047500" y="17872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p58"/>
          <p:cNvSpPr txBox="1">
            <a:spLocks noGrp="1"/>
          </p:cNvSpPr>
          <p:nvPr>
            <p:ph type="body" idx="15"/>
          </p:nvPr>
        </p:nvSpPr>
        <p:spPr>
          <a:xfrm>
            <a:off x="9047500" y="35873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2" name="Google Shape;772;p58"/>
          <p:cNvSpPr txBox="1">
            <a:spLocks noGrp="1"/>
          </p:cNvSpPr>
          <p:nvPr>
            <p:ph type="body" idx="16"/>
          </p:nvPr>
        </p:nvSpPr>
        <p:spPr>
          <a:xfrm>
            <a:off x="9047500" y="54036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6">
  <p:cSld name="Process 6">
    <p:bg>
      <p:bgPr>
        <a:solidFill>
          <a:schemeClr val="lt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9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5" name="Google Shape;775;p5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78" name="Google Shape;778;p5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4" name="Google Shape;784;p59"/>
          <p:cNvSpPr>
            <a:spLocks noGrp="1"/>
          </p:cNvSpPr>
          <p:nvPr>
            <p:ph type="body" idx="1"/>
          </p:nvPr>
        </p:nvSpPr>
        <p:spPr>
          <a:xfrm>
            <a:off x="7620750" y="3575066"/>
            <a:ext cx="3732600" cy="2446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59"/>
          <p:cNvSpPr>
            <a:spLocks noGrp="1"/>
          </p:cNvSpPr>
          <p:nvPr>
            <p:ph type="body" idx="2"/>
          </p:nvPr>
        </p:nvSpPr>
        <p:spPr>
          <a:xfrm>
            <a:off x="7620749" y="3009900"/>
            <a:ext cx="3732600" cy="5652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5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9"/>
          <p:cNvSpPr txBox="1">
            <a:spLocks noGrp="1"/>
          </p:cNvSpPr>
          <p:nvPr>
            <p:ph type="subTitle" idx="3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88" name="Google Shape;788;p59"/>
          <p:cNvSpPr txBox="1">
            <a:spLocks noGrp="1"/>
          </p:cNvSpPr>
          <p:nvPr>
            <p:ph type="body" idx="4"/>
          </p:nvPr>
        </p:nvSpPr>
        <p:spPr>
          <a:xfrm>
            <a:off x="839875" y="2000250"/>
            <a:ext cx="105135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89" name="Google Shape;789;p59"/>
          <p:cNvSpPr txBox="1">
            <a:spLocks noGrp="1"/>
          </p:cNvSpPr>
          <p:nvPr>
            <p:ph type="subTitle" idx="5"/>
          </p:nvPr>
        </p:nvSpPr>
        <p:spPr>
          <a:xfrm>
            <a:off x="839875" y="3001625"/>
            <a:ext cx="62856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90" name="Google Shape;790;p59"/>
          <p:cNvSpPr txBox="1">
            <a:spLocks noGrp="1"/>
          </p:cNvSpPr>
          <p:nvPr>
            <p:ph type="body" idx="6"/>
          </p:nvPr>
        </p:nvSpPr>
        <p:spPr>
          <a:xfrm>
            <a:off x="839875" y="3840425"/>
            <a:ext cx="6285600" cy="2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1" name="Google Shape;791;p59"/>
          <p:cNvSpPr txBox="1">
            <a:spLocks noGrp="1"/>
          </p:cNvSpPr>
          <p:nvPr>
            <p:ph type="body" idx="7"/>
          </p:nvPr>
        </p:nvSpPr>
        <p:spPr>
          <a:xfrm>
            <a:off x="7868950" y="3856950"/>
            <a:ext cx="3239400" cy="1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92" name="Google Shape;792;p59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7">
  <p:cSld name="Process 7">
    <p:bg>
      <p:bgPr>
        <a:solidFill>
          <a:schemeClr val="lt1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6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6" name="Google Shape;796;p6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6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98" name="Google Shape;798;p6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9" name="Google Shape;799;p6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0" name="Google Shape;800;p6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6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2" name="Google Shape;802;p6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3" name="Google Shape;803;p6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4" name="Google Shape;804;p60"/>
          <p:cNvSpPr>
            <a:spLocks noGrp="1"/>
          </p:cNvSpPr>
          <p:nvPr>
            <p:ph type="body" idx="1"/>
          </p:nvPr>
        </p:nvSpPr>
        <p:spPr>
          <a:xfrm>
            <a:off x="6485259" y="2339340"/>
            <a:ext cx="4868100" cy="12879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60"/>
          <p:cNvSpPr>
            <a:spLocks noGrp="1"/>
          </p:cNvSpPr>
          <p:nvPr>
            <p:ph type="body" idx="2"/>
          </p:nvPr>
        </p:nvSpPr>
        <p:spPr>
          <a:xfrm>
            <a:off x="6485259" y="1987802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6" name="Google Shape;806;p60"/>
          <p:cNvSpPr>
            <a:spLocks noGrp="1"/>
          </p:cNvSpPr>
          <p:nvPr>
            <p:ph type="body" idx="3"/>
          </p:nvPr>
        </p:nvSpPr>
        <p:spPr>
          <a:xfrm>
            <a:off x="6485259" y="4183889"/>
            <a:ext cx="48681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60"/>
          <p:cNvSpPr>
            <a:spLocks noGrp="1"/>
          </p:cNvSpPr>
          <p:nvPr>
            <p:ph type="body" idx="4"/>
          </p:nvPr>
        </p:nvSpPr>
        <p:spPr>
          <a:xfrm>
            <a:off x="6485259" y="3832351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60"/>
          <p:cNvSpPr>
            <a:spLocks noGrp="1"/>
          </p:cNvSpPr>
          <p:nvPr>
            <p:ph type="body" idx="5"/>
          </p:nvPr>
        </p:nvSpPr>
        <p:spPr>
          <a:xfrm>
            <a:off x="3662565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60"/>
          <p:cNvSpPr>
            <a:spLocks noGrp="1"/>
          </p:cNvSpPr>
          <p:nvPr>
            <p:ph type="body" idx="6"/>
          </p:nvPr>
        </p:nvSpPr>
        <p:spPr>
          <a:xfrm>
            <a:off x="3662564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60"/>
          <p:cNvSpPr>
            <a:spLocks noGrp="1"/>
          </p:cNvSpPr>
          <p:nvPr>
            <p:ph type="body" idx="7"/>
          </p:nvPr>
        </p:nvSpPr>
        <p:spPr>
          <a:xfrm>
            <a:off x="839871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60"/>
          <p:cNvSpPr>
            <a:spLocks noGrp="1"/>
          </p:cNvSpPr>
          <p:nvPr>
            <p:ph type="body" idx="8"/>
          </p:nvPr>
        </p:nvSpPr>
        <p:spPr>
          <a:xfrm>
            <a:off x="839870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6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0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14" name="Google Shape;814;p60"/>
          <p:cNvSpPr txBox="1">
            <a:spLocks noGrp="1"/>
          </p:cNvSpPr>
          <p:nvPr>
            <p:ph type="body" idx="13"/>
          </p:nvPr>
        </p:nvSpPr>
        <p:spPr>
          <a:xfrm>
            <a:off x="839875" y="1987800"/>
            <a:ext cx="5429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p60"/>
          <p:cNvSpPr txBox="1">
            <a:spLocks noGrp="1"/>
          </p:cNvSpPr>
          <p:nvPr>
            <p:ph type="body" idx="14"/>
          </p:nvPr>
        </p:nvSpPr>
        <p:spPr>
          <a:xfrm>
            <a:off x="1084975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6" name="Google Shape;816;p60"/>
          <p:cNvSpPr txBox="1">
            <a:spLocks noGrp="1"/>
          </p:cNvSpPr>
          <p:nvPr>
            <p:ph type="body" idx="15"/>
          </p:nvPr>
        </p:nvSpPr>
        <p:spPr>
          <a:xfrm>
            <a:off x="3907663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7" name="Google Shape;817;p60"/>
          <p:cNvSpPr txBox="1">
            <a:spLocks noGrp="1"/>
          </p:cNvSpPr>
          <p:nvPr>
            <p:ph type="body" idx="16"/>
          </p:nvPr>
        </p:nvSpPr>
        <p:spPr>
          <a:xfrm>
            <a:off x="6730388" y="4444150"/>
            <a:ext cx="43779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60"/>
          <p:cNvSpPr txBox="1">
            <a:spLocks noGrp="1"/>
          </p:cNvSpPr>
          <p:nvPr>
            <p:ph type="body" idx="17"/>
          </p:nvPr>
        </p:nvSpPr>
        <p:spPr>
          <a:xfrm>
            <a:off x="6730400" y="2592800"/>
            <a:ext cx="4377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60"/>
          <p:cNvSpPr txBox="1">
            <a:spLocks noGrp="1"/>
          </p:cNvSpPr>
          <p:nvPr>
            <p:ph type="subTitle" idx="1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4">
  <p:cSld name="Process 4">
    <p:bg>
      <p:bgPr>
        <a:solidFill>
          <a:schemeClr val="dk2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22" name="Google Shape;822;p6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23" name="Google Shape;823;p6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6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9" name="Google Shape;829;p6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0" name="Google Shape;830;p61"/>
          <p:cNvSpPr>
            <a:spLocks noGrp="1"/>
          </p:cNvSpPr>
          <p:nvPr>
            <p:ph type="body" idx="1"/>
          </p:nvPr>
        </p:nvSpPr>
        <p:spPr>
          <a:xfrm>
            <a:off x="299420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61"/>
          <p:cNvSpPr>
            <a:spLocks noGrp="1"/>
          </p:cNvSpPr>
          <p:nvPr>
            <p:ph type="body" idx="2"/>
          </p:nvPr>
        </p:nvSpPr>
        <p:spPr>
          <a:xfrm>
            <a:off x="299420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2" name="Google Shape;832;p61"/>
          <p:cNvSpPr>
            <a:spLocks noGrp="1"/>
          </p:cNvSpPr>
          <p:nvPr>
            <p:ph type="body" idx="3"/>
          </p:nvPr>
        </p:nvSpPr>
        <p:spPr>
          <a:xfrm>
            <a:off x="3259082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61"/>
          <p:cNvSpPr>
            <a:spLocks noGrp="1"/>
          </p:cNvSpPr>
          <p:nvPr>
            <p:ph type="body" idx="4"/>
          </p:nvPr>
        </p:nvSpPr>
        <p:spPr>
          <a:xfrm>
            <a:off x="3259082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61"/>
          <p:cNvSpPr>
            <a:spLocks noGrp="1"/>
          </p:cNvSpPr>
          <p:nvPr>
            <p:ph type="body" idx="5"/>
          </p:nvPr>
        </p:nvSpPr>
        <p:spPr>
          <a:xfrm>
            <a:off x="6218743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61"/>
          <p:cNvSpPr>
            <a:spLocks noGrp="1"/>
          </p:cNvSpPr>
          <p:nvPr>
            <p:ph type="body" idx="6"/>
          </p:nvPr>
        </p:nvSpPr>
        <p:spPr>
          <a:xfrm>
            <a:off x="6218743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6" name="Google Shape;836;p61"/>
          <p:cNvSpPr>
            <a:spLocks noGrp="1"/>
          </p:cNvSpPr>
          <p:nvPr>
            <p:ph type="body" idx="7"/>
          </p:nvPr>
        </p:nvSpPr>
        <p:spPr>
          <a:xfrm>
            <a:off x="9178405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61"/>
          <p:cNvSpPr>
            <a:spLocks noGrp="1"/>
          </p:cNvSpPr>
          <p:nvPr>
            <p:ph type="body" idx="8"/>
          </p:nvPr>
        </p:nvSpPr>
        <p:spPr>
          <a:xfrm>
            <a:off x="9178405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8" name="Google Shape;838;p6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1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40" name="Google Shape;840;p61"/>
          <p:cNvSpPr txBox="1">
            <a:spLocks noGrp="1"/>
          </p:cNvSpPr>
          <p:nvPr>
            <p:ph type="body" idx="13"/>
          </p:nvPr>
        </p:nvSpPr>
        <p:spPr>
          <a:xfrm>
            <a:off x="598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61"/>
          <p:cNvSpPr txBox="1">
            <a:spLocks noGrp="1"/>
          </p:cNvSpPr>
          <p:nvPr>
            <p:ph type="body" idx="14"/>
          </p:nvPr>
        </p:nvSpPr>
        <p:spPr>
          <a:xfrm>
            <a:off x="3558633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61"/>
          <p:cNvSpPr txBox="1">
            <a:spLocks noGrp="1"/>
          </p:cNvSpPr>
          <p:nvPr>
            <p:ph type="body" idx="15"/>
          </p:nvPr>
        </p:nvSpPr>
        <p:spPr>
          <a:xfrm>
            <a:off x="6518295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61"/>
          <p:cNvSpPr txBox="1">
            <a:spLocks noGrp="1"/>
          </p:cNvSpPr>
          <p:nvPr>
            <p:ph type="body" idx="16"/>
          </p:nvPr>
        </p:nvSpPr>
        <p:spPr>
          <a:xfrm>
            <a:off x="9477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4" name="Google Shape;844;p61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accent2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2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7" name="Google Shape;847;p6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48" name="Google Shape;848;p6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49" name="Google Shape;849;p6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5" name="Google Shape;855;p6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6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6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6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6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6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62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62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62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62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62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62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5">
  <p:cSld name="Agenda Part 5">
    <p:bg>
      <p:bgPr>
        <a:solidFill>
          <a:schemeClr val="accent5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3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70" name="Google Shape;870;p6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71" name="Google Shape;871;p6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77" name="Google Shape;877;p6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6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6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6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6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6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6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63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63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63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63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63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63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3">
  <p:cSld name="Process 3">
    <p:bg>
      <p:bgPr>
        <a:solidFill>
          <a:schemeClr val="dk2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93" name="Google Shape;893;p6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94" name="Google Shape;894;p6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5" name="Google Shape;895;p6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6" name="Google Shape;896;p6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7" name="Google Shape;897;p6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8" name="Google Shape;898;p6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9" name="Google Shape;899;p6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00" name="Google Shape;900;p6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1" name="Google Shape;901;p64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2" name="Google Shape;902;p64"/>
          <p:cNvSpPr>
            <a:spLocks noGrp="1"/>
          </p:cNvSpPr>
          <p:nvPr>
            <p:ph type="body" idx="2"/>
          </p:nvPr>
        </p:nvSpPr>
        <p:spPr>
          <a:xfrm>
            <a:off x="4455893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64"/>
          <p:cNvSpPr>
            <a:spLocks noGrp="1"/>
          </p:cNvSpPr>
          <p:nvPr>
            <p:ph type="body" idx="3"/>
          </p:nvPr>
        </p:nvSpPr>
        <p:spPr>
          <a:xfrm>
            <a:off x="8077344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64"/>
          <p:cNvSpPr>
            <a:spLocks noGrp="1"/>
          </p:cNvSpPr>
          <p:nvPr>
            <p:ph type="body" idx="4"/>
          </p:nvPr>
        </p:nvSpPr>
        <p:spPr>
          <a:xfrm>
            <a:off x="839871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64"/>
          <p:cNvSpPr>
            <a:spLocks noGrp="1"/>
          </p:cNvSpPr>
          <p:nvPr>
            <p:ph type="body" idx="5"/>
          </p:nvPr>
        </p:nvSpPr>
        <p:spPr>
          <a:xfrm>
            <a:off x="4455893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64"/>
          <p:cNvSpPr>
            <a:spLocks noGrp="1"/>
          </p:cNvSpPr>
          <p:nvPr>
            <p:ph type="body" idx="6"/>
          </p:nvPr>
        </p:nvSpPr>
        <p:spPr>
          <a:xfrm>
            <a:off x="8077344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6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4"/>
          <p:cNvSpPr>
            <a:spLocks noGrp="1"/>
          </p:cNvSpPr>
          <p:nvPr>
            <p:ph type="body" idx="7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9" name="Google Shape;909;p64"/>
          <p:cNvSpPr>
            <a:spLocks noGrp="1"/>
          </p:cNvSpPr>
          <p:nvPr>
            <p:ph type="body" idx="8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64"/>
          <p:cNvSpPr>
            <a:spLocks noGrp="1"/>
          </p:cNvSpPr>
          <p:nvPr>
            <p:ph type="body" idx="9"/>
          </p:nvPr>
        </p:nvSpPr>
        <p:spPr>
          <a:xfrm>
            <a:off x="839871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1" name="Google Shape;911;p64"/>
          <p:cNvSpPr>
            <a:spLocks noGrp="1"/>
          </p:cNvSpPr>
          <p:nvPr>
            <p:ph type="body" idx="13"/>
          </p:nvPr>
        </p:nvSpPr>
        <p:spPr>
          <a:xfrm>
            <a:off x="4455893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64"/>
          <p:cNvSpPr>
            <a:spLocks noGrp="1"/>
          </p:cNvSpPr>
          <p:nvPr>
            <p:ph type="body" idx="14"/>
          </p:nvPr>
        </p:nvSpPr>
        <p:spPr>
          <a:xfrm>
            <a:off x="8077344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p64"/>
          <p:cNvSpPr>
            <a:spLocks noGrp="1"/>
          </p:cNvSpPr>
          <p:nvPr>
            <p:ph type="body" idx="15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4" name="Google Shape;914;p6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15" name="Google Shape;915;p64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6" name="Google Shape;916;p64"/>
          <p:cNvSpPr txBox="1">
            <a:spLocks noGrp="1"/>
          </p:cNvSpPr>
          <p:nvPr>
            <p:ph type="body" idx="18"/>
          </p:nvPr>
        </p:nvSpPr>
        <p:spPr>
          <a:xfrm>
            <a:off x="1043275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64"/>
          <p:cNvSpPr txBox="1">
            <a:spLocks noGrp="1"/>
          </p:cNvSpPr>
          <p:nvPr>
            <p:ph type="body" idx="19"/>
          </p:nvPr>
        </p:nvSpPr>
        <p:spPr>
          <a:xfrm>
            <a:off x="46620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64"/>
          <p:cNvSpPr txBox="1">
            <a:spLocks noGrp="1"/>
          </p:cNvSpPr>
          <p:nvPr>
            <p:ph type="body" idx="20"/>
          </p:nvPr>
        </p:nvSpPr>
        <p:spPr>
          <a:xfrm>
            <a:off x="82753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64"/>
          <p:cNvSpPr txBox="1">
            <a:spLocks noGrp="1"/>
          </p:cNvSpPr>
          <p:nvPr>
            <p:ph type="body" idx="21"/>
          </p:nvPr>
        </p:nvSpPr>
        <p:spPr>
          <a:xfrm>
            <a:off x="1043275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64"/>
          <p:cNvSpPr txBox="1">
            <a:spLocks noGrp="1"/>
          </p:cNvSpPr>
          <p:nvPr>
            <p:ph type="body" idx="22"/>
          </p:nvPr>
        </p:nvSpPr>
        <p:spPr>
          <a:xfrm>
            <a:off x="46620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64"/>
          <p:cNvSpPr txBox="1">
            <a:spLocks noGrp="1"/>
          </p:cNvSpPr>
          <p:nvPr>
            <p:ph type="body" idx="23"/>
          </p:nvPr>
        </p:nvSpPr>
        <p:spPr>
          <a:xfrm>
            <a:off x="82753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ext slide 1_3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2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5" name="Google Shape;65;p2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" name="Google Shape;66;p2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" name="Google Shape;67;p2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" name="Google Shape;68;p2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" name="Google Shape;69;p2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" name="Google Shape;70;p2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" name="Google Shape;72;p2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>
            <a:spLocks noGrp="1"/>
          </p:cNvSpPr>
          <p:nvPr>
            <p:ph type="body" idx="3"/>
          </p:nvPr>
        </p:nvSpPr>
        <p:spPr>
          <a:xfrm>
            <a:off x="77842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6" name="Google Shape;76;p29"/>
          <p:cNvSpPr>
            <a:spLocks noGrp="1"/>
          </p:cNvSpPr>
          <p:nvPr>
            <p:ph type="body" idx="4"/>
          </p:nvPr>
        </p:nvSpPr>
        <p:spPr>
          <a:xfrm>
            <a:off x="77842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7" name="Google Shape;77;p29"/>
          <p:cNvSpPr>
            <a:spLocks noGrp="1"/>
          </p:cNvSpPr>
          <p:nvPr>
            <p:ph type="body" idx="5"/>
          </p:nvPr>
        </p:nvSpPr>
        <p:spPr>
          <a:xfrm>
            <a:off x="77842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body" idx="6"/>
          </p:nvPr>
        </p:nvSpPr>
        <p:spPr>
          <a:xfrm>
            <a:off x="77842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body" idx="7"/>
          </p:nvPr>
        </p:nvSpPr>
        <p:spPr>
          <a:xfrm>
            <a:off x="77842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80" name="Google Shape;80;p29"/>
          <p:cNvSpPr>
            <a:spLocks noGrp="1"/>
          </p:cNvSpPr>
          <p:nvPr>
            <p:ph type="body" idx="8"/>
          </p:nvPr>
        </p:nvSpPr>
        <p:spPr>
          <a:xfrm>
            <a:off x="2918363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body" idx="9"/>
          </p:nvPr>
        </p:nvSpPr>
        <p:spPr>
          <a:xfrm>
            <a:off x="2918363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>
            <a:spLocks noGrp="1"/>
          </p:cNvSpPr>
          <p:nvPr>
            <p:ph type="body" idx="13"/>
          </p:nvPr>
        </p:nvSpPr>
        <p:spPr>
          <a:xfrm>
            <a:off x="2918363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>
            <a:spLocks noGrp="1"/>
          </p:cNvSpPr>
          <p:nvPr>
            <p:ph type="body" idx="14"/>
          </p:nvPr>
        </p:nvSpPr>
        <p:spPr>
          <a:xfrm>
            <a:off x="2918363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>
            <a:spLocks noGrp="1"/>
          </p:cNvSpPr>
          <p:nvPr>
            <p:ph type="body" idx="15"/>
          </p:nvPr>
        </p:nvSpPr>
        <p:spPr>
          <a:xfrm>
            <a:off x="2918363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>
            <a:spLocks noGrp="1"/>
          </p:cNvSpPr>
          <p:nvPr>
            <p:ph type="body" idx="16"/>
          </p:nvPr>
        </p:nvSpPr>
        <p:spPr>
          <a:xfrm>
            <a:off x="5058300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>
            <a:spLocks noGrp="1"/>
          </p:cNvSpPr>
          <p:nvPr>
            <p:ph type="body" idx="17"/>
          </p:nvPr>
        </p:nvSpPr>
        <p:spPr>
          <a:xfrm>
            <a:off x="5058300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>
            <a:spLocks noGrp="1"/>
          </p:cNvSpPr>
          <p:nvPr>
            <p:ph type="body" idx="18"/>
          </p:nvPr>
        </p:nvSpPr>
        <p:spPr>
          <a:xfrm>
            <a:off x="5058300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>
            <a:spLocks noGrp="1"/>
          </p:cNvSpPr>
          <p:nvPr>
            <p:ph type="body" idx="19"/>
          </p:nvPr>
        </p:nvSpPr>
        <p:spPr>
          <a:xfrm>
            <a:off x="5058300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>
            <a:spLocks noGrp="1"/>
          </p:cNvSpPr>
          <p:nvPr>
            <p:ph type="body" idx="20"/>
          </p:nvPr>
        </p:nvSpPr>
        <p:spPr>
          <a:xfrm>
            <a:off x="5058300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>
            <a:spLocks noGrp="1"/>
          </p:cNvSpPr>
          <p:nvPr>
            <p:ph type="body" idx="21"/>
          </p:nvPr>
        </p:nvSpPr>
        <p:spPr>
          <a:xfrm>
            <a:off x="7198238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>
            <a:spLocks noGrp="1"/>
          </p:cNvSpPr>
          <p:nvPr>
            <p:ph type="body" idx="22"/>
          </p:nvPr>
        </p:nvSpPr>
        <p:spPr>
          <a:xfrm>
            <a:off x="7198238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>
            <a:spLocks noGrp="1"/>
          </p:cNvSpPr>
          <p:nvPr>
            <p:ph type="body" idx="23"/>
          </p:nvPr>
        </p:nvSpPr>
        <p:spPr>
          <a:xfrm>
            <a:off x="7198238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>
            <a:spLocks noGrp="1"/>
          </p:cNvSpPr>
          <p:nvPr>
            <p:ph type="body" idx="24"/>
          </p:nvPr>
        </p:nvSpPr>
        <p:spPr>
          <a:xfrm>
            <a:off x="7198238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>
            <a:spLocks noGrp="1"/>
          </p:cNvSpPr>
          <p:nvPr>
            <p:ph type="body" idx="25"/>
          </p:nvPr>
        </p:nvSpPr>
        <p:spPr>
          <a:xfrm>
            <a:off x="7198238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>
            <a:spLocks noGrp="1"/>
          </p:cNvSpPr>
          <p:nvPr>
            <p:ph type="body" idx="26"/>
          </p:nvPr>
        </p:nvSpPr>
        <p:spPr>
          <a:xfrm>
            <a:off x="933817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>
            <a:spLocks noGrp="1"/>
          </p:cNvSpPr>
          <p:nvPr>
            <p:ph type="body" idx="27"/>
          </p:nvPr>
        </p:nvSpPr>
        <p:spPr>
          <a:xfrm>
            <a:off x="933817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>
            <a:spLocks noGrp="1"/>
          </p:cNvSpPr>
          <p:nvPr>
            <p:ph type="body" idx="28"/>
          </p:nvPr>
        </p:nvSpPr>
        <p:spPr>
          <a:xfrm>
            <a:off x="933817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>
            <a:spLocks noGrp="1"/>
          </p:cNvSpPr>
          <p:nvPr>
            <p:ph type="body" idx="29"/>
          </p:nvPr>
        </p:nvSpPr>
        <p:spPr>
          <a:xfrm>
            <a:off x="933817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>
            <a:spLocks noGrp="1"/>
          </p:cNvSpPr>
          <p:nvPr>
            <p:ph type="body" idx="30"/>
          </p:nvPr>
        </p:nvSpPr>
        <p:spPr>
          <a:xfrm>
            <a:off x="933817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>
            <a:spLocks noGrp="1"/>
          </p:cNvSpPr>
          <p:nvPr>
            <p:ph type="body" idx="31"/>
          </p:nvPr>
        </p:nvSpPr>
        <p:spPr>
          <a:xfrm>
            <a:off x="291836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1" name="Google Shape;101;p29"/>
          <p:cNvSpPr>
            <a:spLocks noGrp="1"/>
          </p:cNvSpPr>
          <p:nvPr>
            <p:ph type="body" idx="32"/>
          </p:nvPr>
        </p:nvSpPr>
        <p:spPr>
          <a:xfrm>
            <a:off x="5055192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" name="Google Shape;102;p29"/>
          <p:cNvSpPr>
            <a:spLocks noGrp="1"/>
          </p:cNvSpPr>
          <p:nvPr>
            <p:ph type="body" idx="33"/>
          </p:nvPr>
        </p:nvSpPr>
        <p:spPr>
          <a:xfrm>
            <a:off x="720043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body" idx="34"/>
          </p:nvPr>
        </p:nvSpPr>
        <p:spPr>
          <a:xfrm>
            <a:off x="9345675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4" name="Google Shape;104;p29"/>
          <p:cNvSpPr>
            <a:spLocks noGrp="1"/>
          </p:cNvSpPr>
          <p:nvPr>
            <p:ph type="body" idx="35"/>
          </p:nvPr>
        </p:nvSpPr>
        <p:spPr>
          <a:xfrm>
            <a:off x="2909950" y="1821525"/>
            <a:ext cx="8504700" cy="780600"/>
          </a:xfrm>
          <a:prstGeom prst="roundRect">
            <a:avLst>
              <a:gd name="adj" fmla="val 173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36000" rIns="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36"/>
          </p:nvPr>
        </p:nvSpPr>
        <p:spPr>
          <a:xfrm>
            <a:off x="3160575" y="1821525"/>
            <a:ext cx="7998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2">
  <p:cSld name="Process 2">
    <p:bg>
      <p:bgPr>
        <a:solidFill>
          <a:schemeClr val="dk2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6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25" name="Google Shape;925;p6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6" name="Google Shape;926;p6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7" name="Google Shape;927;p6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31" name="Google Shape;931;p6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2" name="Google Shape;932;p65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65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65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5" name="Google Shape;935;p65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65"/>
          <p:cNvSpPr>
            <a:spLocks noGrp="1"/>
          </p:cNvSpPr>
          <p:nvPr>
            <p:ph type="body" idx="5"/>
          </p:nvPr>
        </p:nvSpPr>
        <p:spPr>
          <a:xfrm>
            <a:off x="8077344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7" name="Google Shape;937;p65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8" name="Google Shape;938;p65"/>
          <p:cNvSpPr>
            <a:spLocks noGrp="1"/>
          </p:cNvSpPr>
          <p:nvPr>
            <p:ph type="body" idx="7"/>
          </p:nvPr>
        </p:nvSpPr>
        <p:spPr>
          <a:xfrm>
            <a:off x="839871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65"/>
          <p:cNvSpPr>
            <a:spLocks noGrp="1"/>
          </p:cNvSpPr>
          <p:nvPr>
            <p:ph type="body" idx="8"/>
          </p:nvPr>
        </p:nvSpPr>
        <p:spPr>
          <a:xfrm>
            <a:off x="839871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65"/>
          <p:cNvSpPr>
            <a:spLocks noGrp="1"/>
          </p:cNvSpPr>
          <p:nvPr>
            <p:ph type="body" idx="9"/>
          </p:nvPr>
        </p:nvSpPr>
        <p:spPr>
          <a:xfrm>
            <a:off x="4455893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65"/>
          <p:cNvSpPr>
            <a:spLocks noGrp="1"/>
          </p:cNvSpPr>
          <p:nvPr>
            <p:ph type="body" idx="13"/>
          </p:nvPr>
        </p:nvSpPr>
        <p:spPr>
          <a:xfrm>
            <a:off x="4455893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65"/>
          <p:cNvSpPr>
            <a:spLocks noGrp="1"/>
          </p:cNvSpPr>
          <p:nvPr>
            <p:ph type="body" idx="14"/>
          </p:nvPr>
        </p:nvSpPr>
        <p:spPr>
          <a:xfrm>
            <a:off x="8077344" y="449018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65"/>
          <p:cNvSpPr>
            <a:spLocks noGrp="1"/>
          </p:cNvSpPr>
          <p:nvPr>
            <p:ph type="body" idx="15"/>
          </p:nvPr>
        </p:nvSpPr>
        <p:spPr>
          <a:xfrm>
            <a:off x="8077344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6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5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46" name="Google Shape;946;p65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47" name="Google Shape;947;p65"/>
          <p:cNvSpPr txBox="1">
            <a:spLocks noGrp="1"/>
          </p:cNvSpPr>
          <p:nvPr>
            <p:ph type="body" idx="18"/>
          </p:nvPr>
        </p:nvSpPr>
        <p:spPr>
          <a:xfrm>
            <a:off x="1043275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8" name="Google Shape;948;p65"/>
          <p:cNvSpPr txBox="1">
            <a:spLocks noGrp="1"/>
          </p:cNvSpPr>
          <p:nvPr>
            <p:ph type="body" idx="19"/>
          </p:nvPr>
        </p:nvSpPr>
        <p:spPr>
          <a:xfrm>
            <a:off x="46620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9" name="Google Shape;949;p65"/>
          <p:cNvSpPr txBox="1">
            <a:spLocks noGrp="1"/>
          </p:cNvSpPr>
          <p:nvPr>
            <p:ph type="body" idx="20"/>
          </p:nvPr>
        </p:nvSpPr>
        <p:spPr>
          <a:xfrm>
            <a:off x="82753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0" name="Google Shape;950;p65"/>
          <p:cNvSpPr txBox="1">
            <a:spLocks noGrp="1"/>
          </p:cNvSpPr>
          <p:nvPr>
            <p:ph type="body" idx="21"/>
          </p:nvPr>
        </p:nvSpPr>
        <p:spPr>
          <a:xfrm>
            <a:off x="1043275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1" name="Google Shape;951;p65"/>
          <p:cNvSpPr txBox="1">
            <a:spLocks noGrp="1"/>
          </p:cNvSpPr>
          <p:nvPr>
            <p:ph type="body" idx="22"/>
          </p:nvPr>
        </p:nvSpPr>
        <p:spPr>
          <a:xfrm>
            <a:off x="46620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65"/>
          <p:cNvSpPr txBox="1">
            <a:spLocks noGrp="1"/>
          </p:cNvSpPr>
          <p:nvPr>
            <p:ph type="body" idx="23"/>
          </p:nvPr>
        </p:nvSpPr>
        <p:spPr>
          <a:xfrm>
            <a:off x="82753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5">
  <p:cSld name="Process 5">
    <p:bg>
      <p:bgPr>
        <a:solidFill>
          <a:schemeClr val="dk2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55" name="Google Shape;955;p6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56" name="Google Shape;956;p6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9" name="Google Shape;959;p6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0" name="Google Shape;960;p6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1" name="Google Shape;961;p6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2" name="Google Shape;962;p6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3" name="Google Shape;963;p66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66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5" name="Google Shape;965;p66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66"/>
          <p:cNvSpPr>
            <a:spLocks noGrp="1"/>
          </p:cNvSpPr>
          <p:nvPr>
            <p:ph type="body" idx="5"/>
          </p:nvPr>
        </p:nvSpPr>
        <p:spPr>
          <a:xfrm>
            <a:off x="8077344" y="2295990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6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6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72" name="Google Shape;972;p66"/>
          <p:cNvSpPr txBox="1">
            <a:spLocks noGrp="1"/>
          </p:cNvSpPr>
          <p:nvPr>
            <p:ph type="body" idx="9"/>
          </p:nvPr>
        </p:nvSpPr>
        <p:spPr>
          <a:xfrm>
            <a:off x="1838000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3" name="Google Shape;973;p66"/>
          <p:cNvSpPr txBox="1">
            <a:spLocks noGrp="1"/>
          </p:cNvSpPr>
          <p:nvPr>
            <p:ph type="body" idx="13"/>
          </p:nvPr>
        </p:nvSpPr>
        <p:spPr>
          <a:xfrm>
            <a:off x="1838000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p66"/>
          <p:cNvSpPr txBox="1">
            <a:spLocks noGrp="1"/>
          </p:cNvSpPr>
          <p:nvPr>
            <p:ph type="body" idx="14"/>
          </p:nvPr>
        </p:nvSpPr>
        <p:spPr>
          <a:xfrm>
            <a:off x="1838000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66"/>
          <p:cNvSpPr txBox="1">
            <a:spLocks noGrp="1"/>
          </p:cNvSpPr>
          <p:nvPr>
            <p:ph type="body" idx="15"/>
          </p:nvPr>
        </p:nvSpPr>
        <p:spPr>
          <a:xfrm>
            <a:off x="546273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6" name="Google Shape;976;p66"/>
          <p:cNvSpPr txBox="1">
            <a:spLocks noGrp="1"/>
          </p:cNvSpPr>
          <p:nvPr>
            <p:ph type="body" idx="16"/>
          </p:nvPr>
        </p:nvSpPr>
        <p:spPr>
          <a:xfrm>
            <a:off x="546273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7" name="Google Shape;977;p66"/>
          <p:cNvSpPr txBox="1">
            <a:spLocks noGrp="1"/>
          </p:cNvSpPr>
          <p:nvPr>
            <p:ph type="body" idx="17"/>
          </p:nvPr>
        </p:nvSpPr>
        <p:spPr>
          <a:xfrm>
            <a:off x="546273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8" name="Google Shape;978;p66"/>
          <p:cNvSpPr txBox="1">
            <a:spLocks noGrp="1"/>
          </p:cNvSpPr>
          <p:nvPr>
            <p:ph type="body" idx="18"/>
          </p:nvPr>
        </p:nvSpPr>
        <p:spPr>
          <a:xfrm>
            <a:off x="908748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66"/>
          <p:cNvSpPr txBox="1">
            <a:spLocks noGrp="1"/>
          </p:cNvSpPr>
          <p:nvPr>
            <p:ph type="body" idx="19"/>
          </p:nvPr>
        </p:nvSpPr>
        <p:spPr>
          <a:xfrm>
            <a:off x="908748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66"/>
          <p:cNvSpPr txBox="1">
            <a:spLocks noGrp="1"/>
          </p:cNvSpPr>
          <p:nvPr>
            <p:ph type="body" idx="20"/>
          </p:nvPr>
        </p:nvSpPr>
        <p:spPr>
          <a:xfrm>
            <a:off x="908748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highlight">
  <p:cSld name="White highlight">
    <p:bg>
      <p:bgPr>
        <a:solidFill>
          <a:schemeClr val="dk2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7"/>
          <p:cNvSpPr>
            <a:spLocks noGrp="1"/>
          </p:cNvSpPr>
          <p:nvPr>
            <p:ph type="body" idx="1"/>
          </p:nvPr>
        </p:nvSpPr>
        <p:spPr>
          <a:xfrm>
            <a:off x="839869" y="1736725"/>
            <a:ext cx="10513500" cy="4284600"/>
          </a:xfrm>
          <a:prstGeom prst="roundRect">
            <a:avLst>
              <a:gd name="adj" fmla="val 3533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3" name="Google Shape;983;p6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6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85" name="Google Shape;985;p6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91" name="Google Shape;991;p6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2" name="Google Shape;992;p6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7"/>
          <p:cNvSpPr>
            <a:spLocks noGrp="1"/>
          </p:cNvSpPr>
          <p:nvPr>
            <p:ph type="pic" idx="2"/>
          </p:nvPr>
        </p:nvSpPr>
        <p:spPr>
          <a:xfrm>
            <a:off x="6992488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4" name="Google Shape;994;p67"/>
          <p:cNvSpPr>
            <a:spLocks noGrp="1"/>
          </p:cNvSpPr>
          <p:nvPr>
            <p:ph type="pic" idx="3"/>
          </p:nvPr>
        </p:nvSpPr>
        <p:spPr>
          <a:xfrm>
            <a:off x="2292859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5" name="Google Shape;995;p67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96" name="Google Shape;996;p67"/>
          <p:cNvSpPr txBox="1">
            <a:spLocks noGrp="1"/>
          </p:cNvSpPr>
          <p:nvPr>
            <p:ph type="subTitle" idx="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97" name="Google Shape;997;p67"/>
          <p:cNvSpPr txBox="1">
            <a:spLocks noGrp="1"/>
          </p:cNvSpPr>
          <p:nvPr>
            <p:ph type="body" idx="6"/>
          </p:nvPr>
        </p:nvSpPr>
        <p:spPr>
          <a:xfrm>
            <a:off x="1152150" y="2050250"/>
            <a:ext cx="988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1">
  <p:cSld name="Picture slide 1">
    <p:bg>
      <p:bgPr>
        <a:solidFill>
          <a:schemeClr val="dk2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8"/>
          <p:cNvSpPr>
            <a:spLocks noGrp="1"/>
          </p:cNvSpPr>
          <p:nvPr>
            <p:ph type="pic" idx="2"/>
          </p:nvPr>
        </p:nvSpPr>
        <p:spPr>
          <a:xfrm>
            <a:off x="-1" y="0"/>
            <a:ext cx="5295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00" name="Google Shape;1000;p6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01" name="Google Shape;1001;p6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07" name="Google Shape;1007;p6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8" name="Google Shape;1008;p6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8"/>
          <p:cNvSpPr txBox="1">
            <a:spLocks noGrp="1"/>
          </p:cNvSpPr>
          <p:nvPr>
            <p:ph type="subTitle" idx="1"/>
          </p:nvPr>
        </p:nvSpPr>
        <p:spPr>
          <a:xfrm>
            <a:off x="6115225" y="124637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10" name="Google Shape;1010;p68"/>
          <p:cNvSpPr txBox="1">
            <a:spLocks noGrp="1"/>
          </p:cNvSpPr>
          <p:nvPr>
            <p:ph type="body" idx="3"/>
          </p:nvPr>
        </p:nvSpPr>
        <p:spPr>
          <a:xfrm>
            <a:off x="6096600" y="1658200"/>
            <a:ext cx="5551500" cy="4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2">
  <p:cSld name="Picture slide 2">
    <p:bg>
      <p:bgPr>
        <a:solidFill>
          <a:schemeClr val="dk2"/>
        </a:solidFill>
        <a:effectLst/>
      </p:bgPr>
    </p:bg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9"/>
          <p:cNvSpPr>
            <a:spLocks noGrp="1"/>
          </p:cNvSpPr>
          <p:nvPr>
            <p:ph type="pic" idx="2"/>
          </p:nvPr>
        </p:nvSpPr>
        <p:spPr>
          <a:xfrm>
            <a:off x="299649" y="299620"/>
            <a:ext cx="4696200" cy="62589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13" name="Google Shape;1013;p6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14" name="Google Shape;1014;p6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20" name="Google Shape;1020;p6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1" name="Google Shape;1021;p69"/>
          <p:cNvSpPr txBox="1">
            <a:spLocks noGrp="1"/>
          </p:cNvSpPr>
          <p:nvPr>
            <p:ph type="title"/>
          </p:nvPr>
        </p:nvSpPr>
        <p:spPr>
          <a:xfrm>
            <a:off x="5632049" y="1292973"/>
            <a:ext cx="57306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6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9"/>
          <p:cNvSpPr txBox="1">
            <a:spLocks noGrp="1"/>
          </p:cNvSpPr>
          <p:nvPr>
            <p:ph type="subTitle" idx="1"/>
          </p:nvPr>
        </p:nvSpPr>
        <p:spPr>
          <a:xfrm>
            <a:off x="5640950" y="77580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24" name="Google Shape;1024;p69"/>
          <p:cNvSpPr txBox="1">
            <a:spLocks noGrp="1"/>
          </p:cNvSpPr>
          <p:nvPr>
            <p:ph type="subTitle" idx="3"/>
          </p:nvPr>
        </p:nvSpPr>
        <p:spPr>
          <a:xfrm>
            <a:off x="6096600" y="2044200"/>
            <a:ext cx="5256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5" name="Google Shape;1025;p69"/>
          <p:cNvSpPr txBox="1">
            <a:spLocks noGrp="1"/>
          </p:cNvSpPr>
          <p:nvPr>
            <p:ph type="subTitle" idx="4"/>
          </p:nvPr>
        </p:nvSpPr>
        <p:spPr>
          <a:xfrm>
            <a:off x="5632050" y="2929250"/>
            <a:ext cx="57123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9pPr>
          </a:lstStyle>
          <a:p>
            <a:endParaRPr/>
          </a:p>
        </p:txBody>
      </p:sp>
      <p:sp>
        <p:nvSpPr>
          <p:cNvPr id="1026" name="Google Shape;1026;p69"/>
          <p:cNvSpPr txBox="1">
            <a:spLocks noGrp="1"/>
          </p:cNvSpPr>
          <p:nvPr>
            <p:ph type="body" idx="5"/>
          </p:nvPr>
        </p:nvSpPr>
        <p:spPr>
          <a:xfrm>
            <a:off x="5632050" y="35844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7" name="Google Shape;1027;p69"/>
          <p:cNvSpPr txBox="1">
            <a:spLocks noGrp="1"/>
          </p:cNvSpPr>
          <p:nvPr>
            <p:ph type="body" idx="6"/>
          </p:nvPr>
        </p:nvSpPr>
        <p:spPr>
          <a:xfrm>
            <a:off x="5632050" y="45468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8" name="Google Shape;1028;p69"/>
          <p:cNvSpPr txBox="1">
            <a:spLocks noGrp="1"/>
          </p:cNvSpPr>
          <p:nvPr>
            <p:ph type="body" idx="7"/>
          </p:nvPr>
        </p:nvSpPr>
        <p:spPr>
          <a:xfrm>
            <a:off x="5632050" y="5488563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3">
  <p:cSld name="Picture slide 3">
    <p:bg>
      <p:bgPr>
        <a:solidFill>
          <a:schemeClr val="dk2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"/>
          <p:cNvSpPr>
            <a:spLocks noGrp="1"/>
          </p:cNvSpPr>
          <p:nvPr>
            <p:ph type="pic" idx="2"/>
          </p:nvPr>
        </p:nvSpPr>
        <p:spPr>
          <a:xfrm>
            <a:off x="6639577" y="272519"/>
            <a:ext cx="5249100" cy="6312900"/>
          </a:xfrm>
          <a:prstGeom prst="roundRect">
            <a:avLst>
              <a:gd name="adj" fmla="val 8281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1" name="Google Shape;1031;p7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2" name="Google Shape;1032;p70"/>
          <p:cNvSpPr txBox="1">
            <a:spLocks noGrp="1"/>
          </p:cNvSpPr>
          <p:nvPr>
            <p:ph type="title"/>
          </p:nvPr>
        </p:nvSpPr>
        <p:spPr>
          <a:xfrm>
            <a:off x="545103" y="1866901"/>
            <a:ext cx="55515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0" y="303722"/>
            <a:ext cx="1293038" cy="28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">
  <p:cSld name="Picture slide 4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1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6" name="Google Shape;1036;p71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7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8" name="Google Shape;1038;p71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9" name="Google Shape;1039;p71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 1">
  <p:cSld name="Picture slide 4_1">
    <p:bg>
      <p:bgPr>
        <a:solidFill>
          <a:schemeClr val="lt1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2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2" name="Google Shape;1042;p72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7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4" name="Google Shape;1044;p72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5" name="Google Shape;1045;p72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5">
  <p:cSld name="Picture slide 5">
    <p:bg>
      <p:bgPr>
        <a:solidFill>
          <a:schemeClr val="lt1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3"/>
          <p:cNvSpPr>
            <a:spLocks noGrp="1"/>
          </p:cNvSpPr>
          <p:nvPr>
            <p:ph type="pic" idx="2"/>
          </p:nvPr>
        </p:nvSpPr>
        <p:spPr>
          <a:xfrm>
            <a:off x="6096600" y="0"/>
            <a:ext cx="60966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8" name="Google Shape;1048;p73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9" name="Google Shape;1049;p7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0" name="Google Shape;1050;p73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6">
  <p:cSld name="Picture slide 6">
    <p:bg>
      <p:bgPr>
        <a:solidFill>
          <a:schemeClr val="dk2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4"/>
          <p:cNvSpPr>
            <a:spLocks noGrp="1"/>
          </p:cNvSpPr>
          <p:nvPr>
            <p:ph type="pic" idx="2"/>
          </p:nvPr>
        </p:nvSpPr>
        <p:spPr>
          <a:xfrm>
            <a:off x="6936474" y="765175"/>
            <a:ext cx="3589500" cy="53277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53" name="Google Shape;1053;p7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4" name="Google Shape;1054;p74"/>
          <p:cNvSpPr txBox="1">
            <a:spLocks noGrp="1"/>
          </p:cNvSpPr>
          <p:nvPr>
            <p:ph type="title"/>
          </p:nvPr>
        </p:nvSpPr>
        <p:spPr>
          <a:xfrm>
            <a:off x="839869" y="1543050"/>
            <a:ext cx="525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055" name="Google Shape;1055;p7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56" name="Google Shape;1056;p7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7" name="Google Shape;1057;p7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8" name="Google Shape;1058;p7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9" name="Google Shape;1059;p7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0" name="Google Shape;1060;p7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1" name="Google Shape;1061;p7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62" name="Google Shape;1062;p7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4"/>
          <p:cNvSpPr txBox="1">
            <a:spLocks noGrp="1"/>
          </p:cNvSpPr>
          <p:nvPr>
            <p:ph type="body" idx="1"/>
          </p:nvPr>
        </p:nvSpPr>
        <p:spPr>
          <a:xfrm>
            <a:off x="839875" y="2390775"/>
            <a:ext cx="52566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1pPr>
            <a:lvl2pPr marL="914400" lvl="1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2pPr>
            <a:lvl3pPr marL="1371600" lvl="2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3pPr>
            <a:lvl4pPr marL="1828800" lvl="3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5pPr>
            <a:lvl6pPr marL="2743200" lvl="5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6pPr>
            <a:lvl7pPr marL="3200400" lvl="6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7pPr>
            <a:lvl8pPr marL="3657600" lvl="7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marL="4114800" lvl="8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">
  <p:cSld name="Our Team 2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30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0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" name="Google Shape;111;p3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3" name="Google Shape;123;p3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ning">
  <p:cSld name="Planning">
    <p:bg>
      <p:bgPr>
        <a:solidFill>
          <a:schemeClr val="dk2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5"/>
          <p:cNvSpPr>
            <a:spLocks noGrp="1"/>
          </p:cNvSpPr>
          <p:nvPr>
            <p:ph type="body" idx="1"/>
          </p:nvPr>
        </p:nvSpPr>
        <p:spPr>
          <a:xfrm>
            <a:off x="4414038" y="5579356"/>
            <a:ext cx="5926200" cy="438000"/>
          </a:xfrm>
          <a:prstGeom prst="roundRect">
            <a:avLst>
              <a:gd name="adj" fmla="val 15065"/>
            </a:avLst>
          </a:prstGeom>
          <a:solidFill>
            <a:schemeClr val="accent5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75"/>
          <p:cNvSpPr>
            <a:spLocks noGrp="1"/>
          </p:cNvSpPr>
          <p:nvPr>
            <p:ph type="body" idx="2"/>
          </p:nvPr>
        </p:nvSpPr>
        <p:spPr>
          <a:xfrm>
            <a:off x="1571986" y="4064721"/>
            <a:ext cx="10321200" cy="364200"/>
          </a:xfrm>
          <a:prstGeom prst="roundRect">
            <a:avLst>
              <a:gd name="adj" fmla="val 14995"/>
            </a:avLst>
          </a:prstGeom>
          <a:solidFill>
            <a:schemeClr val="accent3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75"/>
          <p:cNvSpPr>
            <a:spLocks noGrp="1"/>
          </p:cNvSpPr>
          <p:nvPr>
            <p:ph type="body" idx="3"/>
          </p:nvPr>
        </p:nvSpPr>
        <p:spPr>
          <a:xfrm>
            <a:off x="298762" y="4650196"/>
            <a:ext cx="11594400" cy="707700"/>
          </a:xfrm>
          <a:prstGeom prst="roundRect">
            <a:avLst>
              <a:gd name="adj" fmla="val 7818"/>
            </a:avLst>
          </a:prstGeom>
          <a:solidFill>
            <a:schemeClr val="accen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75"/>
          <p:cNvSpPr>
            <a:spLocks noGrp="1"/>
          </p:cNvSpPr>
          <p:nvPr>
            <p:ph type="body" idx="4"/>
          </p:nvPr>
        </p:nvSpPr>
        <p:spPr>
          <a:xfrm>
            <a:off x="1571986" y="3268299"/>
            <a:ext cx="10321200" cy="575100"/>
          </a:xfrm>
          <a:prstGeom prst="roundRect">
            <a:avLst>
              <a:gd name="adj" fmla="val 9618"/>
            </a:avLst>
          </a:prstGeom>
          <a:solidFill>
            <a:schemeClr val="accent4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75"/>
          <p:cNvSpPr>
            <a:spLocks noGrp="1"/>
          </p:cNvSpPr>
          <p:nvPr>
            <p:ph type="body" idx="5"/>
          </p:nvPr>
        </p:nvSpPr>
        <p:spPr>
          <a:xfrm>
            <a:off x="1133867" y="2734745"/>
            <a:ext cx="10759200" cy="312300"/>
          </a:xfrm>
          <a:prstGeom prst="roundRect">
            <a:avLst>
              <a:gd name="adj" fmla="val 17347"/>
            </a:avLst>
          </a:prstGeom>
          <a:solidFill>
            <a:schemeClr val="accent6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75"/>
          <p:cNvSpPr>
            <a:spLocks noGrp="1"/>
          </p:cNvSpPr>
          <p:nvPr>
            <p:ph type="body" idx="6"/>
          </p:nvPr>
        </p:nvSpPr>
        <p:spPr>
          <a:xfrm>
            <a:off x="298761" y="2201191"/>
            <a:ext cx="11594400" cy="312300"/>
          </a:xfrm>
          <a:prstGeom prst="roundRect">
            <a:avLst>
              <a:gd name="adj" fmla="val 17347"/>
            </a:avLst>
          </a:prstGeom>
          <a:solidFill>
            <a:schemeClr val="accent2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75"/>
          <p:cNvSpPr>
            <a:spLocks noGrp="1"/>
          </p:cNvSpPr>
          <p:nvPr>
            <p:ph type="body" idx="7"/>
          </p:nvPr>
        </p:nvSpPr>
        <p:spPr>
          <a:xfrm>
            <a:off x="298761" y="1388683"/>
            <a:ext cx="11594400" cy="593100"/>
          </a:xfrm>
          <a:prstGeom prst="roundRect">
            <a:avLst>
              <a:gd name="adj" fmla="val 12635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2" name="Google Shape;1072;p7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3" name="Google Shape;1073;p75"/>
          <p:cNvSpPr txBox="1">
            <a:spLocks noGrp="1"/>
          </p:cNvSpPr>
          <p:nvPr>
            <p:ph type="title"/>
          </p:nvPr>
        </p:nvSpPr>
        <p:spPr>
          <a:xfrm>
            <a:off x="281015" y="646770"/>
            <a:ext cx="116124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5"/>
          <p:cNvSpPr txBox="1">
            <a:spLocks noGrp="1"/>
          </p:cNvSpPr>
          <p:nvPr>
            <p:ph type="body" idx="8"/>
          </p:nvPr>
        </p:nvSpPr>
        <p:spPr>
          <a:xfrm>
            <a:off x="63773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75"/>
          <p:cNvSpPr txBox="1">
            <a:spLocks noGrp="1"/>
          </p:cNvSpPr>
          <p:nvPr>
            <p:ph type="body" idx="9"/>
          </p:nvPr>
        </p:nvSpPr>
        <p:spPr>
          <a:xfrm>
            <a:off x="2485627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6" name="Google Shape;1076;p75"/>
          <p:cNvSpPr txBox="1">
            <a:spLocks noGrp="1"/>
          </p:cNvSpPr>
          <p:nvPr>
            <p:ph type="body" idx="13"/>
          </p:nvPr>
        </p:nvSpPr>
        <p:spPr>
          <a:xfrm>
            <a:off x="5471541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7" name="Google Shape;1077;p75"/>
          <p:cNvSpPr txBox="1">
            <a:spLocks noGrp="1"/>
          </p:cNvSpPr>
          <p:nvPr>
            <p:ph type="body" idx="14"/>
          </p:nvPr>
        </p:nvSpPr>
        <p:spPr>
          <a:xfrm>
            <a:off x="924320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8" name="Google Shape;1078;p75"/>
          <p:cNvSpPr txBox="1">
            <a:spLocks noGrp="1"/>
          </p:cNvSpPr>
          <p:nvPr>
            <p:ph type="body" idx="15"/>
          </p:nvPr>
        </p:nvSpPr>
        <p:spPr>
          <a:xfrm>
            <a:off x="43835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9" name="Google Shape;1079;p75"/>
          <p:cNvSpPr txBox="1">
            <a:spLocks noGrp="1"/>
          </p:cNvSpPr>
          <p:nvPr>
            <p:ph type="body" idx="16"/>
          </p:nvPr>
        </p:nvSpPr>
        <p:spPr>
          <a:xfrm>
            <a:off x="81861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0" name="Google Shape;1080;p75"/>
          <p:cNvSpPr txBox="1">
            <a:spLocks noGrp="1"/>
          </p:cNvSpPr>
          <p:nvPr>
            <p:ph type="body" idx="17"/>
          </p:nvPr>
        </p:nvSpPr>
        <p:spPr>
          <a:xfrm>
            <a:off x="119887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1" name="Google Shape;1081;p75"/>
          <p:cNvSpPr txBox="1">
            <a:spLocks noGrp="1"/>
          </p:cNvSpPr>
          <p:nvPr>
            <p:ph type="body" idx="18"/>
          </p:nvPr>
        </p:nvSpPr>
        <p:spPr>
          <a:xfrm>
            <a:off x="1579137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2" name="Google Shape;1082;p75"/>
          <p:cNvSpPr txBox="1">
            <a:spLocks noGrp="1"/>
          </p:cNvSpPr>
          <p:nvPr>
            <p:ph type="body" idx="19"/>
          </p:nvPr>
        </p:nvSpPr>
        <p:spPr>
          <a:xfrm>
            <a:off x="213613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3" name="Google Shape;1083;p75"/>
          <p:cNvSpPr txBox="1">
            <a:spLocks noGrp="1"/>
          </p:cNvSpPr>
          <p:nvPr>
            <p:ph type="body" idx="20"/>
          </p:nvPr>
        </p:nvSpPr>
        <p:spPr>
          <a:xfrm>
            <a:off x="2706044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4" name="Google Shape;1084;p75"/>
          <p:cNvSpPr txBox="1">
            <a:spLocks noGrp="1"/>
          </p:cNvSpPr>
          <p:nvPr>
            <p:ph type="body" idx="21"/>
          </p:nvPr>
        </p:nvSpPr>
        <p:spPr>
          <a:xfrm>
            <a:off x="327595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75"/>
          <p:cNvSpPr txBox="1">
            <a:spLocks noGrp="1"/>
          </p:cNvSpPr>
          <p:nvPr>
            <p:ph type="body" idx="22"/>
          </p:nvPr>
        </p:nvSpPr>
        <p:spPr>
          <a:xfrm>
            <a:off x="384585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body" idx="23"/>
          </p:nvPr>
        </p:nvSpPr>
        <p:spPr>
          <a:xfrm>
            <a:off x="450573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75"/>
          <p:cNvSpPr txBox="1">
            <a:spLocks noGrp="1"/>
          </p:cNvSpPr>
          <p:nvPr>
            <p:ph type="body" idx="24"/>
          </p:nvPr>
        </p:nvSpPr>
        <p:spPr>
          <a:xfrm>
            <a:off x="5485452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8" name="Google Shape;1088;p75"/>
          <p:cNvSpPr txBox="1">
            <a:spLocks noGrp="1"/>
          </p:cNvSpPr>
          <p:nvPr>
            <p:ph type="body" idx="25"/>
          </p:nvPr>
        </p:nvSpPr>
        <p:spPr>
          <a:xfrm>
            <a:off x="646517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body" idx="26"/>
          </p:nvPr>
        </p:nvSpPr>
        <p:spPr>
          <a:xfrm>
            <a:off x="744489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75"/>
          <p:cNvSpPr txBox="1">
            <a:spLocks noGrp="1"/>
          </p:cNvSpPr>
          <p:nvPr>
            <p:ph type="body" idx="27"/>
          </p:nvPr>
        </p:nvSpPr>
        <p:spPr>
          <a:xfrm>
            <a:off x="825402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75"/>
          <p:cNvSpPr txBox="1">
            <a:spLocks noGrp="1"/>
          </p:cNvSpPr>
          <p:nvPr>
            <p:ph type="body" idx="28"/>
          </p:nvPr>
        </p:nvSpPr>
        <p:spPr>
          <a:xfrm>
            <a:off x="9780991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75"/>
          <p:cNvSpPr txBox="1">
            <a:spLocks noGrp="1"/>
          </p:cNvSpPr>
          <p:nvPr>
            <p:ph type="body" idx="29"/>
          </p:nvPr>
        </p:nvSpPr>
        <p:spPr>
          <a:xfrm>
            <a:off x="1130795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3" name="Google Shape;1093;p75"/>
          <p:cNvSpPr txBox="1">
            <a:spLocks noGrp="1"/>
          </p:cNvSpPr>
          <p:nvPr>
            <p:ph type="body" idx="30"/>
          </p:nvPr>
        </p:nvSpPr>
        <p:spPr>
          <a:xfrm>
            <a:off x="1133867" y="2600920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1"/>
          </p:nvPr>
        </p:nvSpPr>
        <p:spPr>
          <a:xfrm>
            <a:off x="1565845" y="3135994"/>
            <a:ext cx="14595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75"/>
          <p:cNvSpPr txBox="1">
            <a:spLocks noGrp="1"/>
          </p:cNvSpPr>
          <p:nvPr>
            <p:ph type="body" idx="32"/>
          </p:nvPr>
        </p:nvSpPr>
        <p:spPr>
          <a:xfrm>
            <a:off x="1565845" y="3930894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6" name="Google Shape;1096;p75"/>
          <p:cNvSpPr txBox="1">
            <a:spLocks noGrp="1"/>
          </p:cNvSpPr>
          <p:nvPr>
            <p:ph type="body" idx="33"/>
          </p:nvPr>
        </p:nvSpPr>
        <p:spPr>
          <a:xfrm>
            <a:off x="312124" y="4519230"/>
            <a:ext cx="14595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7" name="Google Shape;1097;p75"/>
          <p:cNvSpPr txBox="1">
            <a:spLocks noGrp="1"/>
          </p:cNvSpPr>
          <p:nvPr>
            <p:ph type="body" idx="34"/>
          </p:nvPr>
        </p:nvSpPr>
        <p:spPr>
          <a:xfrm>
            <a:off x="4414298" y="5448155"/>
            <a:ext cx="14595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098" name="Google Shape;1098;p7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99" name="Google Shape;1099;p7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3" name="Google Shape;1103;p7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4" name="Google Shape;1104;p7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5" name="Google Shape;1105;p7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75"/>
          <p:cNvSpPr txBox="1">
            <a:spLocks noGrp="1"/>
          </p:cNvSpPr>
          <p:nvPr>
            <p:ph type="subTitle" idx="3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3">
  <p:cSld name="Our Team 2_3">
    <p:bg>
      <p:bgPr>
        <a:solidFill>
          <a:schemeClr val="lt1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9" name="Google Shape;1109;p76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0" name="Google Shape;1110;p76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1" name="Google Shape;1111;p76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12" name="Google Shape;1112;p7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3" name="Google Shape;1113;p7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5" name="Google Shape;1115;p7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6" name="Google Shape;1116;p7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7" name="Google Shape;1117;p7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8" name="Google Shape;1118;p7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19" name="Google Shape;1119;p7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0" name="Google Shape;1120;p7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76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2" name="Google Shape;1122;p76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3" name="Google Shape;1123;p76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76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5" name="Google Shape;1125;p76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76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76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76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9" name="Google Shape;1129;p76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0" name="Google Shape;1130;p76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1" name="Google Shape;1131;p7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4">
  <p:cSld name="Our Team 2_4">
    <p:bg>
      <p:bgPr>
        <a:solidFill>
          <a:schemeClr val="lt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4" name="Google Shape;1134;p77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77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77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37" name="Google Shape;1137;p7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38" name="Google Shape;1138;p7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0" name="Google Shape;1140;p7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1" name="Google Shape;1141;p7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2" name="Google Shape;1142;p7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3" name="Google Shape;1143;p7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44" name="Google Shape;1144;p7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5" name="Google Shape;1145;p7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77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7" name="Google Shape;1147;p77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8" name="Google Shape;1148;p77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49" name="Google Shape;1149;p77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0" name="Google Shape;1150;p77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1" name="Google Shape;1151;p77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2" name="Google Shape;1152;p77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3" name="Google Shape;1153;p77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54" name="Google Shape;1154;p77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5" name="Google Shape;1155;p77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7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2">
  <p:cSld name="Agenda Part 2"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3" name="Google Shape;133;p3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34" name="Google Shape;134;p3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" name="Google Shape;135;p3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" name="Google Shape;136;p3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7" name="Google Shape;137;p3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" name="Google Shape;138;p3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" name="Google Shape;139;p3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1">
  <p:cSld name="Process 1">
    <p:bg>
      <p:bgPr>
        <a:solidFill>
          <a:schemeClr val="dk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>
            <a:spLocks noGrp="1"/>
          </p:cNvSpPr>
          <p:nvPr>
            <p:ph type="body" idx="1"/>
          </p:nvPr>
        </p:nvSpPr>
        <p:spPr>
          <a:xfrm>
            <a:off x="2823644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body" idx="2"/>
          </p:nvPr>
        </p:nvSpPr>
        <p:spPr>
          <a:xfrm>
            <a:off x="7180223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>
            <a:spLocks noGrp="1"/>
          </p:cNvSpPr>
          <p:nvPr>
            <p:ph type="body" idx="3"/>
          </p:nvPr>
        </p:nvSpPr>
        <p:spPr>
          <a:xfrm>
            <a:off x="4995747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>
            <a:spLocks noGrp="1"/>
          </p:cNvSpPr>
          <p:nvPr>
            <p:ph type="body" idx="4"/>
          </p:nvPr>
        </p:nvSpPr>
        <p:spPr>
          <a:xfrm>
            <a:off x="299420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3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61" name="Google Shape;161;p3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32"/>
          <p:cNvSpPr>
            <a:spLocks noGrp="1"/>
          </p:cNvSpPr>
          <p:nvPr>
            <p:ph type="body" idx="5"/>
          </p:nvPr>
        </p:nvSpPr>
        <p:spPr>
          <a:xfrm>
            <a:off x="2823644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>
            <a:spLocks noGrp="1"/>
          </p:cNvSpPr>
          <p:nvPr>
            <p:ph type="body" idx="6"/>
          </p:nvPr>
        </p:nvSpPr>
        <p:spPr>
          <a:xfrm>
            <a:off x="484465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>
            <a:spLocks noGrp="1"/>
          </p:cNvSpPr>
          <p:nvPr>
            <p:ph type="body" idx="7"/>
          </p:nvPr>
        </p:nvSpPr>
        <p:spPr>
          <a:xfrm>
            <a:off x="9704443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>
            <a:spLocks noGrp="1"/>
          </p:cNvSpPr>
          <p:nvPr>
            <p:ph type="body" idx="8"/>
          </p:nvPr>
        </p:nvSpPr>
        <p:spPr>
          <a:xfrm>
            <a:off x="9889487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>
            <a:spLocks noGrp="1"/>
          </p:cNvSpPr>
          <p:nvPr>
            <p:ph type="body" idx="9"/>
          </p:nvPr>
        </p:nvSpPr>
        <p:spPr>
          <a:xfrm>
            <a:off x="5164827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>
            <a:spLocks noGrp="1"/>
          </p:cNvSpPr>
          <p:nvPr>
            <p:ph type="body" idx="13"/>
          </p:nvPr>
        </p:nvSpPr>
        <p:spPr>
          <a:xfrm>
            <a:off x="7500948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body" idx="16"/>
          </p:nvPr>
        </p:nvSpPr>
        <p:spPr>
          <a:xfrm>
            <a:off x="3025694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7"/>
          </p:nvPr>
        </p:nvSpPr>
        <p:spPr>
          <a:xfrm>
            <a:off x="5370781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8"/>
          </p:nvPr>
        </p:nvSpPr>
        <p:spPr>
          <a:xfrm>
            <a:off x="7708056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9"/>
          </p:nvPr>
        </p:nvSpPr>
        <p:spPr>
          <a:xfrm>
            <a:off x="891675" y="2492525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20"/>
          </p:nvPr>
        </p:nvSpPr>
        <p:spPr>
          <a:xfrm>
            <a:off x="891675" y="320696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1"/>
          </p:nvPr>
        </p:nvSpPr>
        <p:spPr>
          <a:xfrm>
            <a:off x="891675" y="392141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2"/>
          </p:nvPr>
        </p:nvSpPr>
        <p:spPr>
          <a:xfrm>
            <a:off x="2799650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23"/>
          </p:nvPr>
        </p:nvSpPr>
        <p:spPr>
          <a:xfrm>
            <a:off x="4977937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4"/>
          </p:nvPr>
        </p:nvSpPr>
        <p:spPr>
          <a:xfrm>
            <a:off x="7156212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25"/>
          </p:nvPr>
        </p:nvSpPr>
        <p:spPr>
          <a:xfrm>
            <a:off x="9889471" y="2661950"/>
            <a:ext cx="18636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3">
  <p:cSld name="Text slide 3"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839870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5135306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90" name="Google Shape;190;p3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1" name="Google Shape;191;p3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7" name="Google Shape;197;p3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309179" flipH="1">
            <a:off x="8433227" y="-1377354"/>
            <a:ext cx="4620720" cy="4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39870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4"/>
          </p:nvPr>
        </p:nvSpPr>
        <p:spPr>
          <a:xfrm>
            <a:off x="5135306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5"/>
          </p:nvPr>
        </p:nvSpPr>
        <p:spPr>
          <a:xfrm>
            <a:off x="839870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6"/>
          </p:nvPr>
        </p:nvSpPr>
        <p:spPr>
          <a:xfrm>
            <a:off x="5135306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7"/>
          </p:nvPr>
        </p:nvSpPr>
        <p:spPr>
          <a:xfrm>
            <a:off x="839870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8"/>
          </p:nvPr>
        </p:nvSpPr>
        <p:spPr>
          <a:xfrm>
            <a:off x="5135306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3"/>
          </p:nvPr>
        </p:nvSpPr>
        <p:spPr>
          <a:xfrm>
            <a:off x="2129550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4"/>
          </p:nvPr>
        </p:nvSpPr>
        <p:spPr>
          <a:xfrm>
            <a:off x="6424975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5"/>
          </p:nvPr>
        </p:nvSpPr>
        <p:spPr>
          <a:xfrm>
            <a:off x="2129550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6"/>
          </p:nvPr>
        </p:nvSpPr>
        <p:spPr>
          <a:xfrm>
            <a:off x="6424975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7"/>
          </p:nvPr>
        </p:nvSpPr>
        <p:spPr>
          <a:xfrm>
            <a:off x="2129550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8"/>
          </p:nvPr>
        </p:nvSpPr>
        <p:spPr>
          <a:xfrm>
            <a:off x="6424975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9"/>
          </p:nvPr>
        </p:nvSpPr>
        <p:spPr>
          <a:xfrm>
            <a:off x="2129550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20"/>
          </p:nvPr>
        </p:nvSpPr>
        <p:spPr>
          <a:xfrm>
            <a:off x="6424975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5">
  <p:cSld name="Text slide 5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 flipH="1">
            <a:off x="64" y="0"/>
            <a:ext cx="4710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3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20" name="Google Shape;220;p3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5646975" y="571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5646975" y="2857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3"/>
          </p:nvPr>
        </p:nvSpPr>
        <p:spPr>
          <a:xfrm>
            <a:off x="5646975" y="5143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82" y="1739900"/>
            <a:ext cx="1051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8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9" name="Google Shape;1159;p78"/>
          <p:cNvSpPr txBox="1">
            <a:spLocks noGrp="1"/>
          </p:cNvSpPr>
          <p:nvPr>
            <p:ph type="body" idx="1"/>
          </p:nvPr>
        </p:nvSpPr>
        <p:spPr>
          <a:xfrm>
            <a:off x="415641" y="1536633"/>
            <a:ext cx="1136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0" name="Google Shape;1160;p78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6PYl9o5-TUPVrT3OyyVy85OryEGsgXZDViStvvXnDrA/edit#slide=id.g317182f4534_0_392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owkin-1/Abstra-Documentation-Access-1349d6c3b12380079ed2ee18fb66da7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"/>
          <p:cNvSpPr>
            <a:spLocks noGrp="1"/>
          </p:cNvSpPr>
          <p:nvPr>
            <p:ph type="body" idx="1"/>
          </p:nvPr>
        </p:nvSpPr>
        <p:spPr>
          <a:xfrm>
            <a:off x="10178868" y="306100"/>
            <a:ext cx="1714500" cy="320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"/>
              <a:t>Lazar Milicevic</a:t>
            </a:r>
            <a:endParaRPr/>
          </a:p>
        </p:txBody>
      </p:sp>
      <p:sp>
        <p:nvSpPr>
          <p:cNvPr id="1167" name="Google Shape;1167;p1"/>
          <p:cNvSpPr txBox="1">
            <a:spLocks noGrp="1"/>
          </p:cNvSpPr>
          <p:nvPr>
            <p:ph type="title"/>
          </p:nvPr>
        </p:nvSpPr>
        <p:spPr>
          <a:xfrm>
            <a:off x="847501" y="191350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100"/>
              <a:t>Customer success </a:t>
            </a:r>
            <a:endParaRPr sz="51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000"/>
              <a:t>Monthly support report</a:t>
            </a:r>
            <a:endParaRPr sz="3700"/>
          </a:p>
        </p:txBody>
      </p:sp>
      <p:pic>
        <p:nvPicPr>
          <p:cNvPr id="1168" name="Google Shape;11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021470" y="1848769"/>
            <a:ext cx="4318649" cy="431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9" name="Google Shape;1169;p1"/>
          <p:cNvGrpSpPr/>
          <p:nvPr/>
        </p:nvGrpSpPr>
        <p:grpSpPr>
          <a:xfrm>
            <a:off x="847493" y="3879413"/>
            <a:ext cx="424068" cy="578319"/>
            <a:chOff x="977900" y="4403724"/>
            <a:chExt cx="424026" cy="578319"/>
          </a:xfrm>
        </p:grpSpPr>
        <p:sp>
          <p:nvSpPr>
            <p:cNvPr id="1170" name="Google Shape;1170;p1"/>
            <p:cNvSpPr/>
            <p:nvPr/>
          </p:nvSpPr>
          <p:spPr>
            <a:xfrm>
              <a:off x="977900" y="4403724"/>
              <a:ext cx="420052" cy="469646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1" name="Google Shape;1171;p1"/>
            <p:cNvSpPr/>
            <p:nvPr/>
          </p:nvSpPr>
          <p:spPr>
            <a:xfrm rot="5400000">
              <a:off x="1239998" y="482011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2" name="Google Shape;1172;p1"/>
          <p:cNvSpPr txBox="1"/>
          <p:nvPr/>
        </p:nvSpPr>
        <p:spPr>
          <a:xfrm>
            <a:off x="1524125" y="4246900"/>
            <a:ext cx="53985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Key metrics, achievements, roadmap &amp; next steps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February 2025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Trend in topics received compared with previous month</a:t>
            </a:r>
            <a:endParaRPr/>
          </a:p>
        </p:txBody>
      </p:sp>
      <p:sp>
        <p:nvSpPr>
          <p:cNvPr id="1404" name="Google Shape;1404;p9"/>
          <p:cNvSpPr>
            <a:spLocks noGrp="1"/>
          </p:cNvSpPr>
          <p:nvPr>
            <p:ph type="body" idx="3"/>
          </p:nvPr>
        </p:nvSpPr>
        <p:spPr>
          <a:xfrm>
            <a:off x="4888745" y="2612355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AWS S3 Dataset IO</a:t>
            </a:r>
          </a:p>
        </p:txBody>
      </p:sp>
      <p:sp>
        <p:nvSpPr>
          <p:cNvPr id="1405" name="Google Shape;1405;p9"/>
          <p:cNvSpPr>
            <a:spLocks noGrp="1"/>
          </p:cNvSpPr>
          <p:nvPr>
            <p:ph type="body" idx="7"/>
          </p:nvPr>
        </p:nvSpPr>
        <p:spPr>
          <a:xfrm>
            <a:off x="4888745" y="2029700"/>
            <a:ext cx="2845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</p:txBody>
      </p:sp>
      <p:sp>
        <p:nvSpPr>
          <p:cNvPr id="1406" name="Google Shape;1406;p9"/>
          <p:cNvSpPr>
            <a:spLocks noGrp="1"/>
          </p:cNvSpPr>
          <p:nvPr>
            <p:ph type="body" idx="31"/>
          </p:nvPr>
        </p:nvSpPr>
        <p:spPr>
          <a:xfrm>
            <a:off x="7855125" y="1435075"/>
            <a:ext cx="12747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January</a:t>
            </a:r>
            <a:endParaRPr sz="11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7" name="Google Shape;1407;p9"/>
          <p:cNvSpPr>
            <a:spLocks noGrp="1"/>
          </p:cNvSpPr>
          <p:nvPr>
            <p:ph type="body" idx="6"/>
          </p:nvPr>
        </p:nvSpPr>
        <p:spPr>
          <a:xfrm>
            <a:off x="4875900" y="3190073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408" name="Google Shape;1408;p9"/>
          <p:cNvSpPr>
            <a:spLocks noGrp="1"/>
          </p:cNvSpPr>
          <p:nvPr>
            <p:ph type="body" idx="7"/>
          </p:nvPr>
        </p:nvSpPr>
        <p:spPr>
          <a:xfrm>
            <a:off x="4872070" y="4400885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Dataset::Data files management (ingesting, moving and deleting files)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9" name="Google Shape;1409;p9"/>
          <p:cNvSpPr>
            <a:spLocks noGrp="1"/>
          </p:cNvSpPr>
          <p:nvPr>
            <p:ph type="body" idx="6"/>
          </p:nvPr>
        </p:nvSpPr>
        <p:spPr>
          <a:xfrm>
            <a:off x="4859225" y="3777649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External User Account</a:t>
            </a:r>
          </a:p>
        </p:txBody>
      </p:sp>
      <p:sp>
        <p:nvSpPr>
          <p:cNvPr id="1410" name="Google Shape;1410;p9"/>
          <p:cNvSpPr>
            <a:spLocks noGrp="1"/>
          </p:cNvSpPr>
          <p:nvPr>
            <p:ph type="body" idx="3"/>
          </p:nvPr>
        </p:nvSpPr>
        <p:spPr>
          <a:xfrm>
            <a:off x="7868083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dirty="0"/>
          </a:p>
        </p:txBody>
      </p:sp>
      <p:sp>
        <p:nvSpPr>
          <p:cNvPr id="1411" name="Google Shape;1411;p9"/>
          <p:cNvSpPr>
            <a:spLocks noGrp="1"/>
          </p:cNvSpPr>
          <p:nvPr>
            <p:ph type="body" idx="7"/>
          </p:nvPr>
        </p:nvSpPr>
        <p:spPr>
          <a:xfrm>
            <a:off x="7868083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dirty="0"/>
          </a:p>
        </p:txBody>
      </p:sp>
      <p:sp>
        <p:nvSpPr>
          <p:cNvPr id="1412" name="Google Shape;1412;p9"/>
          <p:cNvSpPr>
            <a:spLocks noGrp="1"/>
          </p:cNvSpPr>
          <p:nvPr>
            <p:ph type="body" idx="6"/>
          </p:nvPr>
        </p:nvSpPr>
        <p:spPr>
          <a:xfrm>
            <a:off x="7862444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dirty="0"/>
          </a:p>
        </p:txBody>
      </p:sp>
      <p:sp>
        <p:nvSpPr>
          <p:cNvPr id="1413" name="Google Shape;1413;p9"/>
          <p:cNvSpPr>
            <a:spLocks noGrp="1"/>
          </p:cNvSpPr>
          <p:nvPr>
            <p:ph type="body" idx="7"/>
          </p:nvPr>
        </p:nvSpPr>
        <p:spPr>
          <a:xfrm>
            <a:off x="7860763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4" name="Google Shape;1414;p9"/>
          <p:cNvSpPr>
            <a:spLocks noGrp="1"/>
          </p:cNvSpPr>
          <p:nvPr>
            <p:ph type="body" idx="6"/>
          </p:nvPr>
        </p:nvSpPr>
        <p:spPr>
          <a:xfrm>
            <a:off x="7855125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5" name="Google Shape;1415;p9"/>
          <p:cNvSpPr>
            <a:spLocks noGrp="1"/>
          </p:cNvSpPr>
          <p:nvPr>
            <p:ph type="body" idx="31"/>
          </p:nvPr>
        </p:nvSpPr>
        <p:spPr>
          <a:xfrm>
            <a:off x="9265200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February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6" name="Google Shape;1416;p9"/>
          <p:cNvSpPr>
            <a:spLocks noGrp="1"/>
          </p:cNvSpPr>
          <p:nvPr>
            <p:ph type="body" idx="3"/>
          </p:nvPr>
        </p:nvSpPr>
        <p:spPr>
          <a:xfrm>
            <a:off x="9278164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7" name="Google Shape;1417;p9"/>
          <p:cNvSpPr>
            <a:spLocks noGrp="1"/>
          </p:cNvSpPr>
          <p:nvPr>
            <p:ph type="body" idx="7"/>
          </p:nvPr>
        </p:nvSpPr>
        <p:spPr>
          <a:xfrm>
            <a:off x="9278164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dirty="0"/>
          </a:p>
        </p:txBody>
      </p:sp>
      <p:sp>
        <p:nvSpPr>
          <p:cNvPr id="1418" name="Google Shape;1418;p9"/>
          <p:cNvSpPr>
            <a:spLocks noGrp="1"/>
          </p:cNvSpPr>
          <p:nvPr>
            <p:ph type="body" idx="6"/>
          </p:nvPr>
        </p:nvSpPr>
        <p:spPr>
          <a:xfrm>
            <a:off x="9272525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9" name="Google Shape;1419;p9"/>
          <p:cNvSpPr>
            <a:spLocks noGrp="1"/>
          </p:cNvSpPr>
          <p:nvPr>
            <p:ph type="body" idx="7"/>
          </p:nvPr>
        </p:nvSpPr>
        <p:spPr>
          <a:xfrm>
            <a:off x="9270844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0" name="Google Shape;1420;p9"/>
          <p:cNvSpPr>
            <a:spLocks noGrp="1"/>
          </p:cNvSpPr>
          <p:nvPr>
            <p:ph type="body" idx="6"/>
          </p:nvPr>
        </p:nvSpPr>
        <p:spPr>
          <a:xfrm>
            <a:off x="9265206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1" name="Google Shape;1421;p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</p:txBody>
      </p:sp>
      <p:sp>
        <p:nvSpPr>
          <p:cNvPr id="1422" name="Google Shape;1422;p9"/>
          <p:cNvSpPr txBox="1"/>
          <p:nvPr/>
        </p:nvSpPr>
        <p:spPr>
          <a:xfrm>
            <a:off x="207450" y="1867200"/>
            <a:ext cx="4410300" cy="271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External User Account Creation 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– The most significant increase, with 23 new accounts created, 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22 of which were Hackathon users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, highlighting a surge in new user onboarding.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b="1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CI Access to </a:t>
            </a:r>
            <a:r>
              <a:rPr lang="en-US" sz="1100" b="1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CodeArtifact</a:t>
            </a:r>
            <a:r>
              <a:rPr lang="en-US" sz="1100" b="1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– 80% increase driven by new project setups and expanded automation needs for pipeline deployments.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endParaRPr lang="en-US" sz="1100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AWS S3 Dataset IO 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– A new category in February, reflecting growing interest in dataset storage and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access.While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some categories saw fewer requests, the spike in new users and infrastructure-related support suggests higher platform engagement and evolving user needs.</a:t>
            </a:r>
            <a:endParaRPr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  <p:grpSp>
        <p:nvGrpSpPr>
          <p:cNvPr id="1423" name="Google Shape;1423;p9"/>
          <p:cNvGrpSpPr/>
          <p:nvPr/>
        </p:nvGrpSpPr>
        <p:grpSpPr>
          <a:xfrm>
            <a:off x="357668" y="1358278"/>
            <a:ext cx="330226" cy="274936"/>
            <a:chOff x="5516145" y="1880536"/>
            <a:chExt cx="579854" cy="482767"/>
          </a:xfrm>
        </p:grpSpPr>
        <p:sp>
          <p:nvSpPr>
            <p:cNvPr id="1424" name="Google Shape;1424;p9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25" name="Google Shape;1425;p9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26" name="Google Shape;1426;p9"/>
          <p:cNvSpPr txBox="1"/>
          <p:nvPr/>
        </p:nvSpPr>
        <p:spPr>
          <a:xfrm>
            <a:off x="823270" y="1462363"/>
            <a:ext cx="4048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Highest changes in number of tickets received per topic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7" name="Google Shape;1427;p9"/>
          <p:cNvSpPr>
            <a:spLocks noGrp="1"/>
          </p:cNvSpPr>
          <p:nvPr>
            <p:ph type="body" idx="31"/>
          </p:nvPr>
        </p:nvSpPr>
        <p:spPr>
          <a:xfrm>
            <a:off x="10688275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8" name="Google Shape;1428;p9"/>
          <p:cNvSpPr>
            <a:spLocks noGrp="1"/>
          </p:cNvSpPr>
          <p:nvPr>
            <p:ph type="body" idx="3"/>
          </p:nvPr>
        </p:nvSpPr>
        <p:spPr>
          <a:xfrm>
            <a:off x="10701239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9" name="Google Shape;1429;p9"/>
          <p:cNvSpPr>
            <a:spLocks noGrp="1"/>
          </p:cNvSpPr>
          <p:nvPr>
            <p:ph type="body" idx="7"/>
          </p:nvPr>
        </p:nvSpPr>
        <p:spPr>
          <a:xfrm>
            <a:off x="10701239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+80.00%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0" name="Google Shape;1430;p9"/>
          <p:cNvSpPr>
            <a:spLocks noGrp="1"/>
          </p:cNvSpPr>
          <p:nvPr>
            <p:ph type="body" idx="6"/>
          </p:nvPr>
        </p:nvSpPr>
        <p:spPr>
          <a:xfrm>
            <a:off x="10695600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-60.00%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1" name="Google Shape;1431;p9"/>
          <p:cNvSpPr>
            <a:spLocks noGrp="1"/>
          </p:cNvSpPr>
          <p:nvPr>
            <p:ph type="body" idx="7"/>
          </p:nvPr>
        </p:nvSpPr>
        <p:spPr>
          <a:xfrm>
            <a:off x="10693919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-83.33%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2" name="Google Shape;1432;p9"/>
          <p:cNvSpPr>
            <a:spLocks noGrp="1"/>
          </p:cNvSpPr>
          <p:nvPr>
            <p:ph type="body" idx="6"/>
          </p:nvPr>
        </p:nvSpPr>
        <p:spPr>
          <a:xfrm>
            <a:off x="10688281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100%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Tickets per squad</a:t>
            </a:r>
            <a:endParaRPr/>
          </a:p>
        </p:txBody>
      </p:sp>
      <p:sp>
        <p:nvSpPr>
          <p:cNvPr id="1439" name="Google Shape;1439;p10"/>
          <p:cNvSpPr txBox="1"/>
          <p:nvPr/>
        </p:nvSpPr>
        <p:spPr>
          <a:xfrm>
            <a:off x="529912" y="1782720"/>
            <a:ext cx="39423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The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DataOps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 squad saw a major surge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handling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102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making it the most active support area. This increase aligns with the onboarding of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Hackathon users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who required extensive setup and troubleshooting.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The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L1 Support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and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Research Platform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squads also handled a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high volume of requests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reflecting continued engagement from both new and existing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Meanwhile, the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Infrastructure Platform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squad managed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39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maintaining its role as a key support area for AWS access, repositories, and system configurations.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Overall, February’s ticket distribution highlights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scalability challenges and evolving support demands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as user adoption grows.</a:t>
            </a:r>
          </a:p>
        </p:txBody>
      </p:sp>
      <p:sp>
        <p:nvSpPr>
          <p:cNvPr id="1440" name="Google Shape;1440;p10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441" name="Google Shape;1441;p10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42" name="Google Shape;1442;p10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3" name="Google Shape;1443;p10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44" name="Google Shape;1444;p10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Month-over-Month (MoM) Overview for ticket counts per squad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45" name="Google Shape;1445;p1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501342" y="1782720"/>
            <a:ext cx="6252154" cy="379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1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Help Center article views - December 2024</a:t>
            </a:r>
            <a:endParaRPr dirty="0"/>
          </a:p>
        </p:txBody>
      </p:sp>
      <p:sp>
        <p:nvSpPr>
          <p:cNvPr id="1452" name="Google Shape;1452;p11"/>
          <p:cNvSpPr>
            <a:spLocks noGrp="1"/>
          </p:cNvSpPr>
          <p:nvPr>
            <p:ph type="body" idx="3"/>
          </p:nvPr>
        </p:nvSpPr>
        <p:spPr>
          <a:xfrm>
            <a:off x="455380" y="3698568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Requesting compute resource for your workspace (AWS)</a:t>
            </a:r>
          </a:p>
        </p:txBody>
      </p:sp>
      <p:sp>
        <p:nvSpPr>
          <p:cNvPr id="1453" name="Google Shape;1453;p11"/>
          <p:cNvSpPr>
            <a:spLocks noGrp="1"/>
          </p:cNvSpPr>
          <p:nvPr>
            <p:ph type="body" idx="7"/>
          </p:nvPr>
        </p:nvSpPr>
        <p:spPr>
          <a:xfrm>
            <a:off x="455380" y="3115914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"HOME PARTITION FULL" warning message</a:t>
            </a:r>
          </a:p>
        </p:txBody>
      </p:sp>
      <p:sp>
        <p:nvSpPr>
          <p:cNvPr id="1454" name="Google Shape;1454;p11"/>
          <p:cNvSpPr>
            <a:spLocks noGrp="1"/>
          </p:cNvSpPr>
          <p:nvPr>
            <p:ph type="body" idx="31"/>
          </p:nvPr>
        </p:nvSpPr>
        <p:spPr>
          <a:xfrm>
            <a:off x="455355" y="2484614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>
                <a:latin typeface="Inter"/>
                <a:ea typeface="Inter"/>
                <a:cs typeface="Inter"/>
                <a:sym typeface="Inter"/>
              </a:rPr>
              <a:t>Article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5" name="Google Shape;1455;p11"/>
          <p:cNvSpPr>
            <a:spLocks noGrp="1"/>
          </p:cNvSpPr>
          <p:nvPr>
            <p:ph type="body" idx="6"/>
          </p:nvPr>
        </p:nvSpPr>
        <p:spPr>
          <a:xfrm>
            <a:off x="455380" y="4276287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access requests</a:t>
            </a:r>
          </a:p>
        </p:txBody>
      </p:sp>
      <p:sp>
        <p:nvSpPr>
          <p:cNvPr id="1456" name="Google Shape;1456;p11"/>
          <p:cNvSpPr>
            <a:spLocks noGrp="1"/>
          </p:cNvSpPr>
          <p:nvPr>
            <p:ph type="body" idx="7"/>
          </p:nvPr>
        </p:nvSpPr>
        <p:spPr>
          <a:xfrm>
            <a:off x="455380" y="48638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My workspace is not starting</a:t>
            </a:r>
          </a:p>
        </p:txBody>
      </p:sp>
      <p:sp>
        <p:nvSpPr>
          <p:cNvPr id="1457" name="Google Shape;1457;p11"/>
          <p:cNvSpPr>
            <a:spLocks noGrp="1"/>
          </p:cNvSpPr>
          <p:nvPr>
            <p:ph type="body" idx="3"/>
          </p:nvPr>
        </p:nvSpPr>
        <p:spPr>
          <a:xfrm>
            <a:off x="4286247" y="3714068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8" name="Google Shape;1458;p11"/>
          <p:cNvSpPr>
            <a:spLocks noGrp="1"/>
          </p:cNvSpPr>
          <p:nvPr>
            <p:ph type="body" idx="7"/>
          </p:nvPr>
        </p:nvSpPr>
        <p:spPr>
          <a:xfrm>
            <a:off x="4287911" y="3134263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9" name="Google Shape;1459;p11"/>
          <p:cNvSpPr>
            <a:spLocks noGrp="1"/>
          </p:cNvSpPr>
          <p:nvPr>
            <p:ph type="body" idx="6"/>
          </p:nvPr>
        </p:nvSpPr>
        <p:spPr>
          <a:xfrm>
            <a:off x="4284583" y="4288964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0" name="Google Shape;1460;p11"/>
          <p:cNvSpPr>
            <a:spLocks noGrp="1"/>
          </p:cNvSpPr>
          <p:nvPr>
            <p:ph type="body" idx="7"/>
          </p:nvPr>
        </p:nvSpPr>
        <p:spPr>
          <a:xfrm>
            <a:off x="4282919" y="4868259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29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1" name="Google Shape;1461;p11"/>
          <p:cNvSpPr>
            <a:spLocks noGrp="1"/>
          </p:cNvSpPr>
          <p:nvPr>
            <p:ph type="body" idx="31"/>
          </p:nvPr>
        </p:nvSpPr>
        <p:spPr>
          <a:xfrm>
            <a:off x="4289575" y="2484614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2" name="Google Shape;1462;p11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</p:txBody>
      </p:sp>
      <p:grpSp>
        <p:nvGrpSpPr>
          <p:cNvPr id="1463" name="Google Shape;1463;p11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64" name="Google Shape;1464;p11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5" name="Google Shape;1465;p1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66" name="Google Shape;1466;p11"/>
          <p:cNvSpPr txBox="1"/>
          <p:nvPr/>
        </p:nvSpPr>
        <p:spPr>
          <a:xfrm>
            <a:off x="839875" y="1145375"/>
            <a:ext cx="4251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Most viewed help center articles in the month</a:t>
            </a:r>
            <a:endParaRPr sz="1200" b="1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7" name="Google Shape;1467;p11"/>
          <p:cNvSpPr txBox="1"/>
          <p:nvPr/>
        </p:nvSpPr>
        <p:spPr>
          <a:xfrm>
            <a:off x="588850" y="1749450"/>
            <a:ext cx="441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Top articles viewed this month:</a:t>
            </a:r>
            <a:endParaRPr sz="1100" b="0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"/>
          <p:cNvSpPr>
            <a:spLocks noGrp="1"/>
          </p:cNvSpPr>
          <p:nvPr>
            <p:ph type="body" idx="1"/>
          </p:nvPr>
        </p:nvSpPr>
        <p:spPr>
          <a:xfrm>
            <a:off x="5550225" y="1311500"/>
            <a:ext cx="5797500" cy="1450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/>
          </a:p>
        </p:txBody>
      </p:sp>
      <p:sp>
        <p:nvSpPr>
          <p:cNvPr id="1474" name="Google Shape;1474;p12"/>
          <p:cNvSpPr txBox="1">
            <a:spLocks noGrp="1"/>
          </p:cNvSpPr>
          <p:nvPr>
            <p:ph type="body" idx="9"/>
          </p:nvPr>
        </p:nvSpPr>
        <p:spPr>
          <a:xfrm>
            <a:off x="7471300" y="21848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/>
              <a:t>Handling most number of L2 tickets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1475" name="Google Shape;1475;p1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1476" name="Google Shape;1476;p12"/>
          <p:cNvSpPr txBox="1">
            <a:spLocks noGrp="1"/>
          </p:cNvSpPr>
          <p:nvPr>
            <p:ph type="title"/>
          </p:nvPr>
        </p:nvSpPr>
        <p:spPr>
          <a:xfrm>
            <a:off x="772725" y="1371600"/>
            <a:ext cx="3573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🏆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Superstar of the month!</a:t>
            </a:r>
            <a:endParaRPr/>
          </a:p>
        </p:txBody>
      </p:sp>
      <p:cxnSp>
        <p:nvCxnSpPr>
          <p:cNvPr id="1477" name="Google Shape;1477;p12"/>
          <p:cNvCxnSpPr/>
          <p:nvPr/>
        </p:nvCxnSpPr>
        <p:spPr>
          <a:xfrm>
            <a:off x="7099821" y="14480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78" name="Google Shape;1478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/>
          <a:stretch/>
        </p:blipFill>
        <p:spPr>
          <a:xfrm>
            <a:off x="5867260" y="152789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79" name="Google Shape;1479;p1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fr"/>
              <a:t>Part title</a:t>
            </a:r>
            <a:endParaRPr/>
          </a:p>
        </p:txBody>
      </p:sp>
      <p:sp>
        <p:nvSpPr>
          <p:cNvPr id="1480" name="Google Shape;1480;p12"/>
          <p:cNvSpPr txBox="1">
            <a:spLocks noGrp="1"/>
          </p:cNvSpPr>
          <p:nvPr>
            <p:ph type="subTitle" idx="8"/>
          </p:nvPr>
        </p:nvSpPr>
        <p:spPr>
          <a:xfrm>
            <a:off x="7471312" y="14209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Jorge Arellano Castro</a:t>
            </a:r>
          </a:p>
        </p:txBody>
      </p:sp>
      <p:sp>
        <p:nvSpPr>
          <p:cNvPr id="1481" name="Google Shape;1481;p12"/>
          <p:cNvSpPr>
            <a:spLocks noGrp="1"/>
          </p:cNvSpPr>
          <p:nvPr>
            <p:ph type="body" idx="1"/>
          </p:nvPr>
        </p:nvSpPr>
        <p:spPr>
          <a:xfrm>
            <a:off x="5550225" y="3710600"/>
            <a:ext cx="5797500" cy="1879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dirty="0"/>
          </a:p>
        </p:txBody>
      </p:sp>
      <p:sp>
        <p:nvSpPr>
          <p:cNvPr id="1482" name="Google Shape;1482;p12"/>
          <p:cNvSpPr txBox="1">
            <a:spLocks noGrp="1"/>
          </p:cNvSpPr>
          <p:nvPr>
            <p:ph type="body" idx="9"/>
          </p:nvPr>
        </p:nvSpPr>
        <p:spPr>
          <a:xfrm>
            <a:off x="7471300" y="46762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/>
              <a:t>For having the least first response time of 0.1 business hours</a:t>
            </a:r>
            <a:endParaRPr/>
          </a:p>
        </p:txBody>
      </p:sp>
      <p:cxnSp>
        <p:nvCxnSpPr>
          <p:cNvPr id="1483" name="Google Shape;1483;p12"/>
          <p:cNvCxnSpPr/>
          <p:nvPr/>
        </p:nvCxnSpPr>
        <p:spPr>
          <a:xfrm>
            <a:off x="7099821" y="39394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4" name="Google Shape;1484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/>
          <a:stretch/>
        </p:blipFill>
        <p:spPr>
          <a:xfrm>
            <a:off x="5867260" y="4019298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85" name="Google Shape;1485;p12"/>
          <p:cNvSpPr txBox="1">
            <a:spLocks noGrp="1"/>
          </p:cNvSpPr>
          <p:nvPr>
            <p:ph type="subTitle" idx="8"/>
          </p:nvPr>
        </p:nvSpPr>
        <p:spPr>
          <a:xfrm>
            <a:off x="7471312" y="39123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Clément Fleury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491" name="Google Shape;14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827" y="6077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II: Achievements &amp; roadmap </a:t>
            </a:r>
            <a:endParaRPr b="1"/>
          </a:p>
        </p:txBody>
      </p:sp>
      <p:sp>
        <p:nvSpPr>
          <p:cNvPr id="1495" name="Google Shape;1495;p1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496" name="Google Shape;1496;p1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497" name="Google Shape;1497;p1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499" name="Google Shape;1499;p1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00" name="Google Shape;1500;p1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01" name="Google Shape;1501;p1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4"/>
          <p:cNvSpPr/>
          <p:nvPr/>
        </p:nvSpPr>
        <p:spPr>
          <a:xfrm>
            <a:off x="365376" y="2483450"/>
            <a:ext cx="3918000" cy="910500"/>
          </a:xfrm>
          <a:prstGeom prst="chevron">
            <a:avLst>
              <a:gd name="adj" fmla="val 50000"/>
            </a:avLst>
          </a:prstGeom>
          <a:solidFill>
            <a:srgbClr val="AC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4"/>
          <p:cNvSpPr/>
          <p:nvPr/>
        </p:nvSpPr>
        <p:spPr>
          <a:xfrm>
            <a:off x="4048909" y="2456906"/>
            <a:ext cx="3918000" cy="910500"/>
          </a:xfrm>
          <a:prstGeom prst="chevron">
            <a:avLst>
              <a:gd name="adj" fmla="val 50000"/>
            </a:avLst>
          </a:prstGeom>
          <a:solidFill>
            <a:srgbClr val="7CD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4"/>
          <p:cNvSpPr/>
          <p:nvPr/>
        </p:nvSpPr>
        <p:spPr>
          <a:xfrm>
            <a:off x="7883725" y="2483450"/>
            <a:ext cx="3918000" cy="9105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4"/>
          <p:cNvSpPr>
            <a:spLocks noGrp="1"/>
          </p:cNvSpPr>
          <p:nvPr>
            <p:ph type="body" idx="2"/>
          </p:nvPr>
        </p:nvSpPr>
        <p:spPr>
          <a:xfrm>
            <a:off x="5046644" y="2724387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February</a:t>
            </a:r>
            <a:endParaRPr dirty="0"/>
          </a:p>
        </p:txBody>
      </p:sp>
      <p:sp>
        <p:nvSpPr>
          <p:cNvPr id="1513" name="Google Shape;1513;p14"/>
          <p:cNvSpPr>
            <a:spLocks noGrp="1"/>
          </p:cNvSpPr>
          <p:nvPr>
            <p:ph type="body" idx="3"/>
          </p:nvPr>
        </p:nvSpPr>
        <p:spPr>
          <a:xfrm>
            <a:off x="1285847" y="2724328"/>
            <a:ext cx="22719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January</a:t>
            </a:r>
            <a:endParaRPr dirty="0"/>
          </a:p>
        </p:txBody>
      </p:sp>
      <p:sp>
        <p:nvSpPr>
          <p:cNvPr id="1514" name="Google Shape;1514;p14"/>
          <p:cNvSpPr>
            <a:spLocks noGrp="1"/>
          </p:cNvSpPr>
          <p:nvPr>
            <p:ph type="body" idx="2"/>
          </p:nvPr>
        </p:nvSpPr>
        <p:spPr>
          <a:xfrm>
            <a:off x="8763284" y="2724387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March</a:t>
            </a:r>
            <a:endParaRPr dirty="0"/>
          </a:p>
        </p:txBody>
      </p:sp>
      <p:sp>
        <p:nvSpPr>
          <p:cNvPr id="1515" name="Google Shape;1515;p1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</a:pPr>
            <a:r>
              <a:rPr lang="fr"/>
              <a:t>Customer success roadmap timeline</a:t>
            </a:r>
            <a:endParaRPr/>
          </a:p>
        </p:txBody>
      </p:sp>
      <p:sp>
        <p:nvSpPr>
          <p:cNvPr id="1516" name="Google Shape;1516;p14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Main topics we aim to achieve through Q1-25. </a:t>
            </a:r>
            <a:endParaRPr dirty="0"/>
          </a:p>
        </p:txBody>
      </p:sp>
      <p:grpSp>
        <p:nvGrpSpPr>
          <p:cNvPr id="1517" name="Google Shape;1517;p1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518" name="Google Shape;1518;p1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9" name="Google Shape;1519;p1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20" name="Google Shape;1520;p14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cxnSp>
        <p:nvCxnSpPr>
          <p:cNvPr id="1521" name="Google Shape;1521;p14"/>
          <p:cNvCxnSpPr/>
          <p:nvPr/>
        </p:nvCxnSpPr>
        <p:spPr>
          <a:xfrm rot="10800000">
            <a:off x="2371638" y="3393600"/>
            <a:ext cx="0" cy="53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22" name="Google Shape;1522;p14"/>
          <p:cNvSpPr txBox="1">
            <a:spLocks noGrp="1"/>
          </p:cNvSpPr>
          <p:nvPr>
            <p:ph type="body" idx="22"/>
          </p:nvPr>
        </p:nvSpPr>
        <p:spPr>
          <a:xfrm>
            <a:off x="1598338" y="3917400"/>
            <a:ext cx="1617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dirty="0">
                <a:latin typeface="Didact Gothic" panose="020B0604020202020204" charset="0"/>
              </a:rPr>
              <a:t>Reduce number of reported blocking issues by 50%</a:t>
            </a:r>
            <a:endParaRPr sz="1100" dirty="0">
              <a:latin typeface="Didact Gothic" panose="020B060402020202020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523" name="Google Shape;1523;p14"/>
          <p:cNvSpPr txBox="1">
            <a:spLocks noGrp="1"/>
          </p:cNvSpPr>
          <p:nvPr>
            <p:ph type="body" idx="22"/>
          </p:nvPr>
        </p:nvSpPr>
        <p:spPr>
          <a:xfrm>
            <a:off x="7920826" y="3930282"/>
            <a:ext cx="907914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dirty="0">
                <a:latin typeface="Didact Gothic" panose="020B0604020202020204" charset="0"/>
              </a:rPr>
              <a:t>Finalize the process to handle internal vs external Abstra documentation</a:t>
            </a:r>
            <a:endParaRPr sz="1100" b="1" dirty="0">
              <a:latin typeface="Didact Gothic" panose="020B060402020202020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cxnSp>
        <p:nvCxnSpPr>
          <p:cNvPr id="1524" name="Google Shape;1524;p14"/>
          <p:cNvCxnSpPr>
            <a:cxnSpLocks/>
          </p:cNvCxnSpPr>
          <p:nvPr/>
        </p:nvCxnSpPr>
        <p:spPr>
          <a:xfrm flipV="1">
            <a:off x="8296081" y="3367407"/>
            <a:ext cx="0" cy="4616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25" name="Google Shape;1525;p14"/>
          <p:cNvSpPr txBox="1">
            <a:spLocks noGrp="1"/>
          </p:cNvSpPr>
          <p:nvPr>
            <p:ph type="body" idx="22"/>
          </p:nvPr>
        </p:nvSpPr>
        <p:spPr>
          <a:xfrm>
            <a:off x="9002283" y="3874402"/>
            <a:ext cx="651306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 sz="1100" dirty="0">
                <a:latin typeface="Didact Gothic" panose="020B0604020202020204" charset="0"/>
              </a:rPr>
              <a:t>Handling 60% of ALL tickets at L1 level</a:t>
            </a:r>
            <a:endParaRPr sz="1100" dirty="0">
              <a:latin typeface="Didact Gothic" panose="020B060402020202020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cxnSp>
        <p:nvCxnSpPr>
          <p:cNvPr id="1526" name="Google Shape;1526;p14"/>
          <p:cNvCxnSpPr>
            <a:cxnSpLocks/>
          </p:cNvCxnSpPr>
          <p:nvPr/>
        </p:nvCxnSpPr>
        <p:spPr>
          <a:xfrm rot="10800000">
            <a:off x="9322637" y="333359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27" name="Google Shape;1527;p14"/>
          <p:cNvSpPr txBox="1">
            <a:spLocks noGrp="1"/>
          </p:cNvSpPr>
          <p:nvPr>
            <p:ph type="body" idx="22"/>
          </p:nvPr>
        </p:nvSpPr>
        <p:spPr>
          <a:xfrm>
            <a:off x="4717245" y="3914917"/>
            <a:ext cx="1041644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 sz="1100" dirty="0">
                <a:latin typeface="Didact Gothic" panose="020B0604020202020204" charset="0"/>
              </a:rPr>
              <a:t>Educate users about the process workflow for SageMaker support</a:t>
            </a:r>
            <a:endParaRPr sz="1100" dirty="0">
              <a:latin typeface="Didact Gothic" panose="020B0604020202020204" charset="0"/>
            </a:endParaRPr>
          </a:p>
        </p:txBody>
      </p:sp>
      <p:cxnSp>
        <p:nvCxnSpPr>
          <p:cNvPr id="1528" name="Google Shape;1528;p14"/>
          <p:cNvCxnSpPr>
            <a:cxnSpLocks/>
          </p:cNvCxnSpPr>
          <p:nvPr/>
        </p:nvCxnSpPr>
        <p:spPr>
          <a:xfrm flipV="1">
            <a:off x="5323552" y="3367406"/>
            <a:ext cx="0" cy="46164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29" name="Google Shape;1529;p14"/>
          <p:cNvCxnSpPr>
            <a:cxnSpLocks/>
          </p:cNvCxnSpPr>
          <p:nvPr/>
        </p:nvCxnSpPr>
        <p:spPr>
          <a:xfrm flipV="1">
            <a:off x="4210659" y="3333590"/>
            <a:ext cx="0" cy="442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30" name="Google Shape;1530;p14"/>
          <p:cNvSpPr txBox="1">
            <a:spLocks noGrp="1"/>
          </p:cNvSpPr>
          <p:nvPr>
            <p:ph type="body" idx="22"/>
          </p:nvPr>
        </p:nvSpPr>
        <p:spPr>
          <a:xfrm>
            <a:off x="3753854" y="3843795"/>
            <a:ext cx="91355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 sz="1100" dirty="0">
                <a:latin typeface="Didact Gothic" panose="020B0604020202020204" charset="0"/>
              </a:rPr>
              <a:t>Finalize Integrating Zendesk with AWS Support for SageMaker tickets</a:t>
            </a:r>
            <a:endParaRPr sz="1100" b="1" dirty="0">
              <a:latin typeface="Didact Gothic" panose="020B0604020202020204" charset="0"/>
            </a:endParaRPr>
          </a:p>
        </p:txBody>
      </p:sp>
      <p:sp>
        <p:nvSpPr>
          <p:cNvPr id="1531" name="Google Shape;1531;p14"/>
          <p:cNvSpPr txBox="1"/>
          <p:nvPr/>
        </p:nvSpPr>
        <p:spPr>
          <a:xfrm>
            <a:off x="365370" y="5360838"/>
            <a:ext cx="6097444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February Highlights:</a:t>
            </a:r>
            <a:br>
              <a:rPr lang="en-US" sz="1100" b="1" dirty="0">
                <a:latin typeface="Didact Gothic" panose="020B0604020202020204" charset="0"/>
                <a:ea typeface="Inter" panose="020B0604020202020204" charset="0"/>
              </a:rPr>
            </a:br>
            <a:endParaRPr lang="en-US" sz="1100" b="1" dirty="0">
              <a:latin typeface="Didact Gothic" panose="020B0604020202020204" charset="0"/>
              <a:ea typeface="Inter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AWS-Zendesk integration fully operational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streamlining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ticket handling.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Full support for Hackathon users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managed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User education &amp; L2 ticket handling improved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enhancing workflow.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Preparing for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March goals: faster responses &amp; better ticket management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.</a:t>
            </a:r>
          </a:p>
        </p:txBody>
      </p:sp>
      <p:cxnSp>
        <p:nvCxnSpPr>
          <p:cNvPr id="36" name="Google Shape;1526;p14">
            <a:extLst>
              <a:ext uri="{FF2B5EF4-FFF2-40B4-BE49-F238E27FC236}">
                <a16:creationId xmlns:a16="http://schemas.microsoft.com/office/drawing/2014/main" id="{F082E955-0D7D-44C0-B45C-E458DF7C75AA}"/>
              </a:ext>
            </a:extLst>
          </p:cNvPr>
          <p:cNvCxnSpPr>
            <a:cxnSpLocks/>
          </p:cNvCxnSpPr>
          <p:nvPr/>
        </p:nvCxnSpPr>
        <p:spPr>
          <a:xfrm flipV="1">
            <a:off x="6181994" y="3333590"/>
            <a:ext cx="0" cy="4759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7" name="Google Shape;1527;p14">
            <a:extLst>
              <a:ext uri="{FF2B5EF4-FFF2-40B4-BE49-F238E27FC236}">
                <a16:creationId xmlns:a16="http://schemas.microsoft.com/office/drawing/2014/main" id="{EE5B86E2-B01F-46E5-B34E-BAF0C629160C}"/>
              </a:ext>
            </a:extLst>
          </p:cNvPr>
          <p:cNvSpPr txBox="1">
            <a:spLocks/>
          </p:cNvSpPr>
          <p:nvPr/>
        </p:nvSpPr>
        <p:spPr>
          <a:xfrm>
            <a:off x="6840345" y="3985011"/>
            <a:ext cx="95399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Handling more l2 tickets</a:t>
            </a:r>
          </a:p>
        </p:txBody>
      </p:sp>
      <p:cxnSp>
        <p:nvCxnSpPr>
          <p:cNvPr id="39" name="Google Shape;1526;p14">
            <a:extLst>
              <a:ext uri="{FF2B5EF4-FFF2-40B4-BE49-F238E27FC236}">
                <a16:creationId xmlns:a16="http://schemas.microsoft.com/office/drawing/2014/main" id="{4B860EB6-0A1F-4EF9-8E8A-48E1F9CFB67F}"/>
              </a:ext>
            </a:extLst>
          </p:cNvPr>
          <p:cNvCxnSpPr>
            <a:cxnSpLocks/>
          </p:cNvCxnSpPr>
          <p:nvPr/>
        </p:nvCxnSpPr>
        <p:spPr>
          <a:xfrm rot="10800000">
            <a:off x="7317344" y="339360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0" name="Google Shape;1527;p14">
            <a:extLst>
              <a:ext uri="{FF2B5EF4-FFF2-40B4-BE49-F238E27FC236}">
                <a16:creationId xmlns:a16="http://schemas.microsoft.com/office/drawing/2014/main" id="{F32C1926-5ECF-4D1A-B098-4B09725869AF}"/>
              </a:ext>
            </a:extLst>
          </p:cNvPr>
          <p:cNvSpPr txBox="1">
            <a:spLocks/>
          </p:cNvSpPr>
          <p:nvPr/>
        </p:nvSpPr>
        <p:spPr>
          <a:xfrm>
            <a:off x="5772400" y="3951472"/>
            <a:ext cx="95399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Providing full support for the Hackathon users</a:t>
            </a:r>
          </a:p>
        </p:txBody>
      </p:sp>
      <p:cxnSp>
        <p:nvCxnSpPr>
          <p:cNvPr id="41" name="Google Shape;1526;p14">
            <a:extLst>
              <a:ext uri="{FF2B5EF4-FFF2-40B4-BE49-F238E27FC236}">
                <a16:creationId xmlns:a16="http://schemas.microsoft.com/office/drawing/2014/main" id="{ECA641B4-9961-4A21-8E1E-428BAD16D0AD}"/>
              </a:ext>
            </a:extLst>
          </p:cNvPr>
          <p:cNvCxnSpPr>
            <a:cxnSpLocks/>
          </p:cNvCxnSpPr>
          <p:nvPr/>
        </p:nvCxnSpPr>
        <p:spPr>
          <a:xfrm rot="10800000">
            <a:off x="10151831" y="3354473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2" name="Google Shape;1525;p14">
            <a:extLst>
              <a:ext uri="{FF2B5EF4-FFF2-40B4-BE49-F238E27FC236}">
                <a16:creationId xmlns:a16="http://schemas.microsoft.com/office/drawing/2014/main" id="{6F3FEF8A-AE24-41E9-BC7F-15A9016D61D5}"/>
              </a:ext>
            </a:extLst>
          </p:cNvPr>
          <p:cNvSpPr txBox="1">
            <a:spLocks/>
          </p:cNvSpPr>
          <p:nvPr/>
        </p:nvSpPr>
        <p:spPr>
          <a:xfrm>
            <a:off x="9708294" y="3912644"/>
            <a:ext cx="106433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Bringing support to a new level, continuously maintaining a first response rate below 20 minutes.</a:t>
            </a:r>
          </a:p>
        </p:txBody>
      </p:sp>
      <p:cxnSp>
        <p:nvCxnSpPr>
          <p:cNvPr id="43" name="Google Shape;1526;p14">
            <a:extLst>
              <a:ext uri="{FF2B5EF4-FFF2-40B4-BE49-F238E27FC236}">
                <a16:creationId xmlns:a16="http://schemas.microsoft.com/office/drawing/2014/main" id="{A1E78C7B-5E1D-4891-AA6C-6448B156B804}"/>
              </a:ext>
            </a:extLst>
          </p:cNvPr>
          <p:cNvCxnSpPr>
            <a:cxnSpLocks/>
          </p:cNvCxnSpPr>
          <p:nvPr/>
        </p:nvCxnSpPr>
        <p:spPr>
          <a:xfrm rot="10800000">
            <a:off x="11190056" y="3408392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4" name="Google Shape;1525;p14">
            <a:extLst>
              <a:ext uri="{FF2B5EF4-FFF2-40B4-BE49-F238E27FC236}">
                <a16:creationId xmlns:a16="http://schemas.microsoft.com/office/drawing/2014/main" id="{C6D48DBC-EEAB-41FE-AAF1-F6EC05FBE1E2}"/>
              </a:ext>
            </a:extLst>
          </p:cNvPr>
          <p:cNvSpPr txBox="1">
            <a:spLocks/>
          </p:cNvSpPr>
          <p:nvPr/>
        </p:nvSpPr>
        <p:spPr>
          <a:xfrm>
            <a:off x="10833775" y="3951472"/>
            <a:ext cx="96795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Finalizing the Owkin K documentation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537" name="Google Shape;15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539" name="Google Shape;1539;p1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540" name="Google Shape;1540;p1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541" name="Google Shape;1541;p1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542" name="Google Shape;1542;p1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III: Roadmap items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 deep dive</a:t>
            </a:r>
            <a:endParaRPr b="1"/>
          </a:p>
        </p:txBody>
      </p:sp>
      <p:sp>
        <p:nvSpPr>
          <p:cNvPr id="1543" name="Google Shape;1543;p1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544" name="Google Shape;1544;p15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545" name="Google Shape;1545;p15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46" name="Google Shape;1546;p15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47" name="Google Shape;1547;p15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6"/>
          <p:cNvSpPr txBox="1">
            <a:spLocks noGrp="1"/>
          </p:cNvSpPr>
          <p:nvPr>
            <p:ph type="body" idx="1"/>
          </p:nvPr>
        </p:nvSpPr>
        <p:spPr>
          <a:xfrm>
            <a:off x="611270" y="2611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556" name="Google Shape;1556;p1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1557" name="Google Shape;1557;p16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sz="4000"/>
              <a:t>Customer success Q1 Roadmap items (RIs)</a:t>
            </a:r>
            <a:endParaRPr sz="4000"/>
          </a:p>
        </p:txBody>
      </p:sp>
      <p:sp>
        <p:nvSpPr>
          <p:cNvPr id="1558" name="Google Shape;1558;p16"/>
          <p:cNvSpPr txBox="1">
            <a:spLocks noGrp="1"/>
          </p:cNvSpPr>
          <p:nvPr>
            <p:ph type="body" idx="3"/>
          </p:nvPr>
        </p:nvSpPr>
        <p:spPr>
          <a:xfrm>
            <a:off x="611270" y="3609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559" name="Google Shape;1559;p16"/>
          <p:cNvSpPr txBox="1">
            <a:spLocks noGrp="1"/>
          </p:cNvSpPr>
          <p:nvPr>
            <p:ph type="body" idx="5"/>
          </p:nvPr>
        </p:nvSpPr>
        <p:spPr>
          <a:xfrm>
            <a:off x="611270" y="4692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03</a:t>
            </a:r>
            <a:endParaRPr/>
          </a:p>
        </p:txBody>
      </p:sp>
      <p:cxnSp>
        <p:nvCxnSpPr>
          <p:cNvPr id="1560" name="Google Shape;1560;p16"/>
          <p:cNvCxnSpPr/>
          <p:nvPr/>
        </p:nvCxnSpPr>
        <p:spPr>
          <a:xfrm>
            <a:off x="611312" y="3465575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1" name="Google Shape;1561;p16"/>
          <p:cNvCxnSpPr/>
          <p:nvPr/>
        </p:nvCxnSpPr>
        <p:spPr>
          <a:xfrm>
            <a:off x="611312" y="4471959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2" name="Google Shape;1562;p16"/>
          <p:cNvSpPr txBox="1">
            <a:spLocks noGrp="1"/>
          </p:cNvSpPr>
          <p:nvPr>
            <p:ph type="body" idx="13"/>
          </p:nvPr>
        </p:nvSpPr>
        <p:spPr>
          <a:xfrm>
            <a:off x="1900950" y="2611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Abstra Global Support | AWS Support- Zendesk Integration</a:t>
            </a:r>
            <a:endParaRPr/>
          </a:p>
        </p:txBody>
      </p:sp>
      <p:sp>
        <p:nvSpPr>
          <p:cNvPr id="1563" name="Google Shape;1563;p16"/>
          <p:cNvSpPr txBox="1">
            <a:spLocks noGrp="1"/>
          </p:cNvSpPr>
          <p:nvPr>
            <p:ph type="body" idx="15"/>
          </p:nvPr>
        </p:nvSpPr>
        <p:spPr>
          <a:xfrm>
            <a:off x="1900950" y="3609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Leverage Fullstory insights</a:t>
            </a:r>
            <a:endParaRPr/>
          </a:p>
        </p:txBody>
      </p:sp>
      <p:sp>
        <p:nvSpPr>
          <p:cNvPr id="1564" name="Google Shape;1564;p16"/>
          <p:cNvSpPr txBox="1">
            <a:spLocks noGrp="1"/>
          </p:cNvSpPr>
          <p:nvPr>
            <p:ph type="body" idx="17"/>
          </p:nvPr>
        </p:nvSpPr>
        <p:spPr>
          <a:xfrm>
            <a:off x="1900950" y="4692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Abstra Documentation page visibility</a:t>
            </a:r>
            <a:endParaRPr dirty="0"/>
          </a:p>
        </p:txBody>
      </p:sp>
      <p:sp>
        <p:nvSpPr>
          <p:cNvPr id="1565" name="Google Shape;1565;p16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7"/>
          <p:cNvSpPr txBox="1">
            <a:spLocks noGrp="1"/>
          </p:cNvSpPr>
          <p:nvPr>
            <p:ph type="title"/>
          </p:nvPr>
        </p:nvSpPr>
        <p:spPr>
          <a:xfrm>
            <a:off x="482270" y="2067198"/>
            <a:ext cx="34506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AWS Support- Zendesk Integration</a:t>
            </a:r>
            <a:endParaRPr dirty="0"/>
          </a:p>
        </p:txBody>
      </p:sp>
      <p:sp>
        <p:nvSpPr>
          <p:cNvPr id="1572" name="Google Shape;1572;p1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1573" name="Google Shape;1573;p1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574" name="Google Shape;1574;p17"/>
          <p:cNvSpPr txBox="1">
            <a:spLocks noGrp="1"/>
          </p:cNvSpPr>
          <p:nvPr>
            <p:ph type="title"/>
          </p:nvPr>
        </p:nvSpPr>
        <p:spPr>
          <a:xfrm>
            <a:off x="281016" y="646769"/>
            <a:ext cx="78528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/>
              <a:t>RI#1: Abstra Global Support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/>
              <a:t>Process</a:t>
            </a:r>
            <a:endParaRPr sz="2400" dirty="0"/>
          </a:p>
        </p:txBody>
      </p:sp>
      <p:sp>
        <p:nvSpPr>
          <p:cNvPr id="1575" name="Google Shape;1575;p17"/>
          <p:cNvSpPr txBox="1">
            <a:spLocks noGrp="1"/>
          </p:cNvSpPr>
          <p:nvPr>
            <p:ph type="subTitle" idx="4"/>
          </p:nvPr>
        </p:nvSpPr>
        <p:spPr>
          <a:xfrm>
            <a:off x="839925" y="1283375"/>
            <a:ext cx="7293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Didact Gothic" panose="020B0604020202020204" charset="0"/>
                <a:ea typeface="Inter"/>
                <a:cs typeface="Inter"/>
                <a:sym typeface="Inter"/>
              </a:rPr>
              <a:t>Workflow after SageMaker migration</a:t>
            </a:r>
            <a:endParaRPr sz="1100" dirty="0"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  <p:grpSp>
        <p:nvGrpSpPr>
          <p:cNvPr id="1576" name="Google Shape;1576;p17"/>
          <p:cNvGrpSpPr/>
          <p:nvPr/>
        </p:nvGrpSpPr>
        <p:grpSpPr>
          <a:xfrm>
            <a:off x="365370" y="1106908"/>
            <a:ext cx="330226" cy="274936"/>
            <a:chOff x="5516145" y="1880536"/>
            <a:chExt cx="579854" cy="482767"/>
          </a:xfrm>
        </p:grpSpPr>
        <p:sp>
          <p:nvSpPr>
            <p:cNvPr id="1577" name="Google Shape;1577;p1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79" name="Google Shape;1579;p17"/>
          <p:cNvSpPr txBox="1"/>
          <p:nvPr/>
        </p:nvSpPr>
        <p:spPr>
          <a:xfrm>
            <a:off x="299648" y="3008940"/>
            <a:ext cx="134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0" u="sng" strike="noStrike" cap="none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 Deck</a:t>
            </a:r>
            <a:endParaRPr sz="1100" b="0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80" name="Google Shape;158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3361" y="3023680"/>
            <a:ext cx="6758972" cy="33237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81" name="Google Shape;1581;p17"/>
          <p:cNvSpPr txBox="1">
            <a:spLocks noGrp="1"/>
          </p:cNvSpPr>
          <p:nvPr>
            <p:ph type="body" idx="1"/>
          </p:nvPr>
        </p:nvSpPr>
        <p:spPr>
          <a:xfrm>
            <a:off x="5417535" y="341450"/>
            <a:ext cx="6140531" cy="262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🚀 Since going live, the new workflow successfully processed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13 </a:t>
            </a:r>
            <a:r>
              <a:rPr lang="en-US" sz="1400" b="1" dirty="0" err="1">
                <a:latin typeface="Didact Gothic"/>
                <a:ea typeface="Didact Gothic"/>
                <a:cs typeface="Didact Gothic"/>
                <a:sym typeface="Didact Gothic"/>
              </a:rPr>
              <a:t>SageMaker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 blocking issues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through the new form, all automatically routed to AWS Support for faster handling.</a:t>
            </a: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With an impressive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average full resolution time of just 1.1 hours,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 integration has drastically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improved efficiency in resolving critical issues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However, direct comparisons to previous months aren’t possible, as these tickets were not previously tagged and categorized using the AWS-Zendesk integration.</a:t>
            </a: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marks a significant leap in automation and response speed, ensuring minimal disruptions while allowing the team to focus on proactive support. </a:t>
            </a:r>
          </a:p>
        </p:txBody>
      </p:sp>
      <p:grpSp>
        <p:nvGrpSpPr>
          <p:cNvPr id="1582" name="Google Shape;1582;p17"/>
          <p:cNvGrpSpPr/>
          <p:nvPr/>
        </p:nvGrpSpPr>
        <p:grpSpPr>
          <a:xfrm>
            <a:off x="5016520" y="307346"/>
            <a:ext cx="260526" cy="281207"/>
            <a:chOff x="5720871" y="1958340"/>
            <a:chExt cx="375128" cy="404963"/>
          </a:xfrm>
        </p:grpSpPr>
        <p:sp>
          <p:nvSpPr>
            <p:cNvPr id="1583" name="Google Shape;1583;p17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714FD9-AA79-4E4D-A0DD-492BEB1F3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1" y="3645309"/>
            <a:ext cx="4569732" cy="1793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8"/>
          <p:cNvSpPr txBox="1">
            <a:spLocks noGrp="1"/>
          </p:cNvSpPr>
          <p:nvPr>
            <p:ph type="title"/>
          </p:nvPr>
        </p:nvSpPr>
        <p:spPr>
          <a:xfrm>
            <a:off x="600548" y="998675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/>
              <a:t>RI#2 Leverage Fullstory insights</a:t>
            </a:r>
            <a:endParaRPr sz="2400" dirty="0"/>
          </a:p>
        </p:txBody>
      </p:sp>
      <p:sp>
        <p:nvSpPr>
          <p:cNvPr id="1591" name="Google Shape;1591;p1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grpSp>
        <p:nvGrpSpPr>
          <p:cNvPr id="1592" name="Google Shape;1592;p18"/>
          <p:cNvGrpSpPr/>
          <p:nvPr/>
        </p:nvGrpSpPr>
        <p:grpSpPr>
          <a:xfrm>
            <a:off x="5163423" y="609605"/>
            <a:ext cx="260526" cy="281207"/>
            <a:chOff x="5720871" y="1958340"/>
            <a:chExt cx="375128" cy="404963"/>
          </a:xfrm>
        </p:grpSpPr>
        <p:sp>
          <p:nvSpPr>
            <p:cNvPr id="1593" name="Google Shape;1593;p18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4" name="Google Shape;1594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5" name="Google Shape;1595;p18"/>
          <p:cNvGrpSpPr/>
          <p:nvPr/>
        </p:nvGrpSpPr>
        <p:grpSpPr>
          <a:xfrm>
            <a:off x="600548" y="2803951"/>
            <a:ext cx="213635" cy="274936"/>
            <a:chOff x="5720871" y="1880536"/>
            <a:chExt cx="375128" cy="482767"/>
          </a:xfrm>
        </p:grpSpPr>
        <p:sp>
          <p:nvSpPr>
            <p:cNvPr id="1596" name="Google Shape;1596;p18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7" name="Google Shape;1597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98" name="Google Shape;1598;p18"/>
          <p:cNvSpPr txBox="1">
            <a:spLocks noGrp="1"/>
          </p:cNvSpPr>
          <p:nvPr>
            <p:ph type="body" idx="1"/>
          </p:nvPr>
        </p:nvSpPr>
        <p:spPr>
          <a:xfrm>
            <a:off x="5580937" y="61592"/>
            <a:ext cx="6012103" cy="220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With the new segment in place, we now have real-time visibility into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Hackathon user activity on </a:t>
            </a:r>
            <a:r>
              <a:rPr lang="en-US" sz="1400" b="1" dirty="0" err="1">
                <a:latin typeface="Didact Gothic"/>
                <a:ea typeface="Didact Gothic"/>
                <a:cs typeface="Didact Gothic"/>
                <a:sym typeface="Didact Gothic"/>
              </a:rPr>
              <a:t>Abstra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enables:</a:t>
            </a: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Faster issue detection – Identify login problems, navigation difficulties, and errors early.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Data-driven decisions – Improve onboarding and feature adoption based on user struggles.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Optimized platform performance – Use insights to enhance the user experience for future events.</a:t>
            </a:r>
            <a:endParaRPr sz="1400" b="1" dirty="0"/>
          </a:p>
        </p:txBody>
      </p:sp>
      <p:sp>
        <p:nvSpPr>
          <p:cNvPr id="1599" name="Google Shape;1599;p18"/>
          <p:cNvSpPr txBox="1">
            <a:spLocks noGrp="1"/>
          </p:cNvSpPr>
          <p:nvPr>
            <p:ph type="subTitle" idx="4"/>
          </p:nvPr>
        </p:nvSpPr>
        <p:spPr>
          <a:xfrm>
            <a:off x="961989" y="2944952"/>
            <a:ext cx="30591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have created a </a:t>
            </a:r>
            <a:r>
              <a:rPr lang="en-US" b="1" dirty="0"/>
              <a:t>new segment for Hackathon users</a:t>
            </a:r>
            <a:r>
              <a:rPr lang="en-US" dirty="0"/>
              <a:t>, now visible on the </a:t>
            </a:r>
            <a:r>
              <a:rPr lang="en-US" dirty="0" err="1"/>
              <a:t>Abstra</a:t>
            </a:r>
            <a:r>
              <a:rPr lang="en-US" dirty="0"/>
              <a:t> dashboard in </a:t>
            </a:r>
            <a:r>
              <a:rPr lang="en-US" dirty="0" err="1"/>
              <a:t>FullStory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allows us to track engagement, analyze user behavior, and improve onboarding based on real interaction data.</a:t>
            </a:r>
            <a:endParaRPr dirty="0"/>
          </a:p>
        </p:txBody>
      </p:sp>
      <p:sp>
        <p:nvSpPr>
          <p:cNvPr id="1600" name="Google Shape;1600;p1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pic>
        <p:nvPicPr>
          <p:cNvPr id="1601" name="Google Shape;1601;p1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011688" y="2971057"/>
            <a:ext cx="5311285" cy="32974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78" name="Google Shape;1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239878" y="1017800"/>
            <a:ext cx="2651999" cy="2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180" name="Google Shape;1180;p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81" name="Google Shape;1181;p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182" name="Google Shape;1182;p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183" name="Google Shape;1183;p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184" name="Google Shape;1184;p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185" name="Google Shape;1185;p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186" name="Google Shape;1186;p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187" name="Google Shape;1187;p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188" name="Google Shape;1188;p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9"/>
          <p:cNvSpPr txBox="1">
            <a:spLocks noGrp="1"/>
          </p:cNvSpPr>
          <p:nvPr>
            <p:ph type="title"/>
          </p:nvPr>
        </p:nvSpPr>
        <p:spPr>
          <a:xfrm>
            <a:off x="696857" y="651962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/>
              <a:t>RI#3: Abstra Documentation page visibility</a:t>
            </a:r>
            <a:endParaRPr sz="2400" dirty="0"/>
          </a:p>
        </p:txBody>
      </p:sp>
      <p:sp>
        <p:nvSpPr>
          <p:cNvPr id="1608" name="Google Shape;1608;p1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  <p:grpSp>
        <p:nvGrpSpPr>
          <p:cNvPr id="1609" name="Google Shape;1609;p19"/>
          <p:cNvGrpSpPr/>
          <p:nvPr/>
        </p:nvGrpSpPr>
        <p:grpSpPr>
          <a:xfrm>
            <a:off x="5163423" y="609605"/>
            <a:ext cx="260526" cy="281207"/>
            <a:chOff x="5720871" y="1958340"/>
            <a:chExt cx="375128" cy="404963"/>
          </a:xfrm>
        </p:grpSpPr>
        <p:sp>
          <p:nvSpPr>
            <p:cNvPr id="1610" name="Google Shape;1610;p19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1" name="Google Shape;1611;p19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12" name="Google Shape;1612;p19"/>
          <p:cNvGrpSpPr/>
          <p:nvPr/>
        </p:nvGrpSpPr>
        <p:grpSpPr>
          <a:xfrm>
            <a:off x="275503" y="3516194"/>
            <a:ext cx="213635" cy="274936"/>
            <a:chOff x="5720871" y="1880536"/>
            <a:chExt cx="375128" cy="482767"/>
          </a:xfrm>
        </p:grpSpPr>
        <p:sp>
          <p:nvSpPr>
            <p:cNvPr id="1613" name="Google Shape;1613;p19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4" name="Google Shape;1614;p19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15" name="Google Shape;1615;p19"/>
          <p:cNvSpPr txBox="1">
            <a:spLocks noGrp="1"/>
          </p:cNvSpPr>
          <p:nvPr>
            <p:ph type="body" idx="1"/>
          </p:nvPr>
        </p:nvSpPr>
        <p:spPr>
          <a:xfrm>
            <a:off x="5702225" y="747600"/>
            <a:ext cx="51405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 dirty="0">
                <a:latin typeface="Didact Gothic"/>
                <a:ea typeface="Didact Gothic"/>
                <a:cs typeface="Didact Gothic"/>
                <a:sym typeface="Didact Gothic"/>
              </a:rPr>
              <a:t>(WIP) a solution where we can make pages visible per user organization</a:t>
            </a:r>
            <a:endParaRPr sz="1400" b="1" dirty="0"/>
          </a:p>
        </p:txBody>
      </p:sp>
      <p:sp>
        <p:nvSpPr>
          <p:cNvPr id="1616" name="Google Shape;1616;p19"/>
          <p:cNvSpPr txBox="1">
            <a:spLocks noGrp="1"/>
          </p:cNvSpPr>
          <p:nvPr>
            <p:ph type="subTitle" idx="4"/>
          </p:nvPr>
        </p:nvSpPr>
        <p:spPr>
          <a:xfrm>
            <a:off x="696856" y="2429805"/>
            <a:ext cx="3680129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A decision-making process to decide whether a page in Abstra documentation should be private to internal Owkin users or public and can be viewed by external partners too. You may find the process </a:t>
            </a:r>
            <a:r>
              <a:rPr lang="fr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fr" dirty="0"/>
              <a:t>.</a:t>
            </a:r>
            <a:endParaRPr dirty="0"/>
          </a:p>
        </p:txBody>
      </p:sp>
      <p:sp>
        <p:nvSpPr>
          <p:cNvPr id="1617" name="Google Shape;1617;p19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pic>
        <p:nvPicPr>
          <p:cNvPr id="1618" name="Google Shape;161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8350" y="1043275"/>
            <a:ext cx="2776000" cy="522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19"/>
          <p:cNvSpPr txBox="1"/>
          <p:nvPr/>
        </p:nvSpPr>
        <p:spPr>
          <a:xfrm>
            <a:off x="603626" y="3564488"/>
            <a:ext cx="3811108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>
                <a:latin typeface="Didact Gothic" panose="020B0604020202020204" charset="0"/>
              </a:rPr>
              <a:t>We are currently reviewing the documentation to ensure it aligns with the latest updates and provides </a:t>
            </a:r>
            <a:r>
              <a:rPr lang="en-US" b="1" dirty="0">
                <a:latin typeface="Didact Gothic" panose="020B0604020202020204" charset="0"/>
              </a:rPr>
              <a:t>clear, structured guidance</a:t>
            </a:r>
            <a:r>
              <a:rPr lang="en-US" dirty="0">
                <a:latin typeface="Didact Gothic" panose="020B0604020202020204" charset="0"/>
              </a:rPr>
              <a:t> for external users. </a:t>
            </a:r>
          </a:p>
          <a:p>
            <a:r>
              <a:rPr lang="en-US" dirty="0">
                <a:latin typeface="Didact Gothic" panose="020B0604020202020204" charset="0"/>
              </a:rPr>
              <a:t>The focus remains on assessing </a:t>
            </a:r>
            <a:r>
              <a:rPr lang="en-US" b="1" dirty="0">
                <a:latin typeface="Didact Gothic" panose="020B0604020202020204" charset="0"/>
              </a:rPr>
              <a:t>access limitations</a:t>
            </a:r>
            <a:r>
              <a:rPr lang="en-US" dirty="0">
                <a:latin typeface="Didact Gothic" panose="020B0604020202020204" charset="0"/>
              </a:rPr>
              <a:t> and updating content for a smoother onboarding experience.</a:t>
            </a:r>
          </a:p>
          <a:p>
            <a:r>
              <a:rPr lang="en-US" dirty="0">
                <a:latin typeface="Didact Gothic" panose="020B0604020202020204" charset="0"/>
              </a:rPr>
              <a:t>By mid-March, we aim to finalize this process, making documentation </a:t>
            </a:r>
            <a:r>
              <a:rPr lang="en-US" b="1" dirty="0">
                <a:latin typeface="Didact Gothic" panose="020B0604020202020204" charset="0"/>
              </a:rPr>
              <a:t>more accessible and informative</a:t>
            </a:r>
            <a:r>
              <a:rPr lang="en-US" dirty="0">
                <a:latin typeface="Didact Gothic" panose="020B0604020202020204" charset="0"/>
              </a:rPr>
              <a:t>. Additionally, I look forward to working on the </a:t>
            </a:r>
            <a:r>
              <a:rPr lang="en-US" b="1" dirty="0">
                <a:latin typeface="Didact Gothic" panose="020B0604020202020204" charset="0"/>
              </a:rPr>
              <a:t>Owkin K documentation</a:t>
            </a:r>
            <a:r>
              <a:rPr lang="en-US" dirty="0">
                <a:latin typeface="Didact Gothic" panose="020B0604020202020204" charset="0"/>
              </a:rPr>
              <a:t> throughout the month, ensuring it serves as a valuable resource.</a:t>
            </a:r>
          </a:p>
        </p:txBody>
      </p:sp>
      <p:grpSp>
        <p:nvGrpSpPr>
          <p:cNvPr id="1620" name="Google Shape;1620;p19"/>
          <p:cNvGrpSpPr/>
          <p:nvPr/>
        </p:nvGrpSpPr>
        <p:grpSpPr>
          <a:xfrm>
            <a:off x="283684" y="2629830"/>
            <a:ext cx="213635" cy="274936"/>
            <a:chOff x="5720871" y="1880536"/>
            <a:chExt cx="375128" cy="482767"/>
          </a:xfrm>
        </p:grpSpPr>
        <p:sp>
          <p:nvSpPr>
            <p:cNvPr id="1621" name="Google Shape;1621;p19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2" name="Google Shape;1622;p19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0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28" name="Google Shape;16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161486" y="10364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0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630" name="Google Shape;1630;p20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31" name="Google Shape;1631;p20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32" name="Google Shape;1632;p20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33" name="Google Shape;1633;p20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34" name="Google Shape;1634;p20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35" name="Google Shape;1635;p20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36" name="Google Shape;1636;p20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37" name="Google Shape;1637;p20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V: Next steps</a:t>
            </a:r>
            <a:endParaRPr b="1"/>
          </a:p>
        </p:txBody>
      </p:sp>
      <p:sp>
        <p:nvSpPr>
          <p:cNvPr id="1638" name="Google Shape;1638;p20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65E6B-538F-4891-AC44-01635F71E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1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Next steps for Customer Success</a:t>
            </a:r>
            <a:endParaRPr/>
          </a:p>
        </p:txBody>
      </p:sp>
      <p:sp>
        <p:nvSpPr>
          <p:cNvPr id="1647" name="Google Shape;1647;p2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  <p:sp>
        <p:nvSpPr>
          <p:cNvPr id="1648" name="Google Shape;1648;p21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649" name="Google Shape;1649;p21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1650" name="Google Shape;1650;p21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1" name="Google Shape;165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52" name="Google Shape;1652;p21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Please do not hesitate to reach out to me for any questions.</a:t>
            </a:r>
            <a:endParaRPr/>
          </a:p>
        </p:txBody>
      </p:sp>
      <p:grpSp>
        <p:nvGrpSpPr>
          <p:cNvPr id="1653" name="Google Shape;1653;p21"/>
          <p:cNvGrpSpPr/>
          <p:nvPr/>
        </p:nvGrpSpPr>
        <p:grpSpPr>
          <a:xfrm>
            <a:off x="5149360" y="692149"/>
            <a:ext cx="292562" cy="281207"/>
            <a:chOff x="5720871" y="1958340"/>
            <a:chExt cx="375128" cy="404963"/>
          </a:xfrm>
        </p:grpSpPr>
        <p:sp>
          <p:nvSpPr>
            <p:cNvPr id="1654" name="Google Shape;165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56" name="Google Shape;1656;p21"/>
          <p:cNvCxnSpPr/>
          <p:nvPr/>
        </p:nvCxnSpPr>
        <p:spPr>
          <a:xfrm>
            <a:off x="5291475" y="2118687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7" name="Google Shape;1657;p21"/>
          <p:cNvSpPr txBox="1"/>
          <p:nvPr/>
        </p:nvSpPr>
        <p:spPr>
          <a:xfrm>
            <a:off x="5720102" y="180696"/>
            <a:ext cx="5649639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Finalizing Zendesk &amp; AWS Support Integration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dirty="0">
                <a:latin typeface="Didact Gothic" panose="020B0604020202020204" charset="0"/>
              </a:rPr>
              <a:t> Monitor and optimize the </a:t>
            </a:r>
            <a:r>
              <a:rPr lang="en-US" b="1" dirty="0">
                <a:latin typeface="Didact Gothic" panose="020B0604020202020204" charset="0"/>
              </a:rPr>
              <a:t>Zendesk-AWS workflow</a:t>
            </a:r>
            <a:r>
              <a:rPr lang="en-US" dirty="0">
                <a:latin typeface="Didact Gothic" panose="020B0604020202020204" charset="0"/>
              </a:rPr>
              <a:t> to ensure smooth ticket routing.</a:t>
            </a:r>
            <a:br>
              <a:rPr lang="en-US" dirty="0">
                <a:latin typeface="Didact Gothic" panose="020B0604020202020204" charset="0"/>
              </a:rPr>
            </a:br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lang="en-US" dirty="0">
                <a:latin typeface="Didact Gothic" panose="020B0604020202020204" charset="0"/>
              </a:rPr>
              <a:t>Maintain </a:t>
            </a:r>
            <a:r>
              <a:rPr lang="en-US" b="1" dirty="0">
                <a:latin typeface="Didact Gothic" panose="020B0604020202020204" charset="0"/>
              </a:rPr>
              <a:t>first response time under 20 minutes</a:t>
            </a:r>
            <a:r>
              <a:rPr lang="en-US" dirty="0">
                <a:latin typeface="Didact Gothic" panose="020B0604020202020204" charset="0"/>
              </a:rPr>
              <a:t> while increasing L2 ticket resolution.</a:t>
            </a:r>
            <a:br>
              <a:rPr lang="en-US" dirty="0">
                <a:latin typeface="Didact Gothic" panose="020B0604020202020204" charset="0"/>
              </a:rPr>
            </a:br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dirty="0">
                <a:latin typeface="Didact Gothic" panose="020B0604020202020204" charset="0"/>
              </a:rPr>
              <a:t> Continue improving response time and handling </a:t>
            </a:r>
            <a:r>
              <a:rPr lang="en-US" b="1" dirty="0">
                <a:latin typeface="Didact Gothic" panose="020B0604020202020204" charset="0"/>
              </a:rPr>
              <a:t>critical support requests efficiently</a:t>
            </a:r>
            <a:r>
              <a:rPr lang="en-US" dirty="0">
                <a:latin typeface="Didact Gothic" panose="020B0604020202020204" charset="0"/>
              </a:rPr>
              <a:t>.</a:t>
            </a:r>
          </a:p>
        </p:txBody>
      </p:sp>
      <p:sp>
        <p:nvSpPr>
          <p:cNvPr id="1658" name="Google Shape;1658;p21"/>
          <p:cNvSpPr txBox="1"/>
          <p:nvPr/>
        </p:nvSpPr>
        <p:spPr>
          <a:xfrm>
            <a:off x="5720102" y="4287361"/>
            <a:ext cx="53799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Enhance Support &amp; Implement NPS Tool</a:t>
            </a:r>
            <a:br>
              <a:rPr lang="en-US" b="1" dirty="0">
                <a:latin typeface="Didact Gothic" panose="020B0604020202020204" charset="0"/>
              </a:rPr>
            </a:br>
            <a:endParaRPr lang="en-US" b="1" dirty="0">
              <a:latin typeface="Didact Gothic" panose="020B0604020202020204" charset="0"/>
            </a:endParaRPr>
          </a:p>
          <a:p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dirty="0">
                <a:latin typeface="Didact Gothic" panose="020B0604020202020204" charset="0"/>
              </a:rPr>
              <a:t> </a:t>
            </a:r>
            <a:r>
              <a:rPr lang="en-US" b="1" dirty="0">
                <a:latin typeface="Didact Gothic" panose="020B0604020202020204" charset="0"/>
              </a:rPr>
              <a:t>Survey Sparrow NPS tool is in testing</a:t>
            </a:r>
            <a:r>
              <a:rPr lang="en-US" dirty="0">
                <a:latin typeface="Didact Gothic" panose="020B0604020202020204" charset="0"/>
              </a:rPr>
              <a:t>, widget code ready for </a:t>
            </a:r>
            <a:r>
              <a:rPr lang="en-US" b="1" dirty="0">
                <a:latin typeface="Didact Gothic" panose="020B0604020202020204" charset="0"/>
              </a:rPr>
              <a:t>Owkin K site integration</a:t>
            </a:r>
            <a:r>
              <a:rPr lang="en-US" dirty="0">
                <a:latin typeface="Didact Gothic" panose="020B0604020202020204" charset="0"/>
              </a:rPr>
              <a:t>.</a:t>
            </a:r>
            <a:br>
              <a:rPr lang="en-US" dirty="0">
                <a:latin typeface="Didact Gothic" panose="020B0604020202020204" charset="0"/>
              </a:rPr>
            </a:br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dirty="0">
                <a:latin typeface="Didact Gothic" panose="020B0604020202020204" charset="0"/>
              </a:rPr>
              <a:t> Collaborate with </a:t>
            </a:r>
            <a:r>
              <a:rPr lang="en-US" b="1" dirty="0">
                <a:latin typeface="Didact Gothic" panose="020B0604020202020204" charset="0"/>
              </a:rPr>
              <a:t>frontend developers and an external design team</a:t>
            </a:r>
            <a:r>
              <a:rPr lang="en-US" dirty="0">
                <a:latin typeface="Didact Gothic" panose="020B0604020202020204" charset="0"/>
              </a:rPr>
              <a:t> to implement by </a:t>
            </a:r>
            <a:r>
              <a:rPr lang="en-US" b="1" dirty="0">
                <a:latin typeface="Didact Gothic" panose="020B0604020202020204" charset="0"/>
              </a:rPr>
              <a:t>March</a:t>
            </a:r>
            <a:r>
              <a:rPr lang="en-US" dirty="0">
                <a:latin typeface="Didact Gothic" panose="020B0604020202020204" charset="0"/>
              </a:rPr>
              <a:t>.</a:t>
            </a:r>
            <a:br>
              <a:rPr lang="en-US" dirty="0">
                <a:latin typeface="Didact Gothic" panose="020B0604020202020204" charset="0"/>
              </a:rPr>
            </a:br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dirty="0">
                <a:latin typeface="Didact Gothic" panose="020B0604020202020204" charset="0"/>
              </a:rPr>
              <a:t> Increase </a:t>
            </a:r>
            <a:r>
              <a:rPr lang="en-US" b="1" dirty="0">
                <a:latin typeface="Didact Gothic" panose="020B0604020202020204" charset="0"/>
              </a:rPr>
              <a:t>L2 ticket handling to at least 60%</a:t>
            </a:r>
            <a:r>
              <a:rPr lang="en-US" dirty="0">
                <a:latin typeface="Didact Gothic" panose="020B0604020202020204" charset="0"/>
              </a:rPr>
              <a:t> while keeping high </a:t>
            </a:r>
            <a:r>
              <a:rPr lang="en-US" b="1" dirty="0">
                <a:latin typeface="Didact Gothic" panose="020B0604020202020204" charset="0"/>
              </a:rPr>
              <a:t>CSAT scores</a:t>
            </a:r>
            <a:r>
              <a:rPr lang="en-US" dirty="0">
                <a:latin typeface="Didact Gothic" panose="020B0604020202020204" charset="0"/>
              </a:rPr>
              <a:t>.</a:t>
            </a:r>
            <a:br>
              <a:rPr lang="en-US" dirty="0">
                <a:latin typeface="Didact Gothic" panose="020B0604020202020204" charset="0"/>
              </a:rPr>
            </a:br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dirty="0">
                <a:latin typeface="Didact Gothic" panose="020B0604020202020204" charset="0"/>
              </a:rPr>
              <a:t> Finalize </a:t>
            </a:r>
            <a:r>
              <a:rPr lang="en-US" b="1" dirty="0">
                <a:latin typeface="Didact Gothic" panose="020B0604020202020204" charset="0"/>
              </a:rPr>
              <a:t>external user documentation updates</a:t>
            </a:r>
            <a:r>
              <a:rPr lang="en-US" dirty="0">
                <a:latin typeface="Didact Gothic" panose="020B0604020202020204" charset="0"/>
              </a:rPr>
              <a:t> in </a:t>
            </a:r>
            <a:r>
              <a:rPr lang="en-US" b="1" dirty="0">
                <a:latin typeface="Didact Gothic" panose="020B0604020202020204" charset="0"/>
              </a:rPr>
              <a:t>early March</a:t>
            </a:r>
            <a:r>
              <a:rPr lang="en-US" dirty="0">
                <a:latin typeface="Didact Gothic" panose="020B0604020202020204" charset="0"/>
              </a:rPr>
              <a:t> to align with recent process improvements.</a:t>
            </a:r>
          </a:p>
        </p:txBody>
      </p:sp>
      <p:grpSp>
        <p:nvGrpSpPr>
          <p:cNvPr id="1659" name="Google Shape;1659;p21"/>
          <p:cNvGrpSpPr/>
          <p:nvPr/>
        </p:nvGrpSpPr>
        <p:grpSpPr>
          <a:xfrm>
            <a:off x="5220343" y="4173381"/>
            <a:ext cx="292562" cy="367099"/>
            <a:chOff x="5720871" y="1958340"/>
            <a:chExt cx="375128" cy="404963"/>
          </a:xfrm>
        </p:grpSpPr>
        <p:sp>
          <p:nvSpPr>
            <p:cNvPr id="1660" name="Google Shape;1660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1" name="Google Shape;166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62" name="Google Shape;1662;p21"/>
          <p:cNvCxnSpPr/>
          <p:nvPr/>
        </p:nvCxnSpPr>
        <p:spPr>
          <a:xfrm>
            <a:off x="5291475" y="3869463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63" name="Google Shape;1663;p21"/>
          <p:cNvGrpSpPr/>
          <p:nvPr/>
        </p:nvGrpSpPr>
        <p:grpSpPr>
          <a:xfrm>
            <a:off x="5220360" y="2280811"/>
            <a:ext cx="292562" cy="281207"/>
            <a:chOff x="5720871" y="1958340"/>
            <a:chExt cx="375128" cy="404963"/>
          </a:xfrm>
        </p:grpSpPr>
        <p:sp>
          <p:nvSpPr>
            <p:cNvPr id="1664" name="Google Shape;166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5" name="Google Shape;166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66" name="Google Shape;1666;p21"/>
          <p:cNvSpPr txBox="1"/>
          <p:nvPr/>
        </p:nvSpPr>
        <p:spPr>
          <a:xfrm>
            <a:off x="5720102" y="2298859"/>
            <a:ext cx="53799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Educate Users on the Owkin K Onboarding Process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dirty="0">
                <a:latin typeface="Didact Gothic" panose="020B0604020202020204" charset="0"/>
              </a:rPr>
              <a:t> Prepare </a:t>
            </a:r>
            <a:r>
              <a:rPr lang="en-US" b="1" dirty="0">
                <a:latin typeface="Didact Gothic" panose="020B0604020202020204" charset="0"/>
              </a:rPr>
              <a:t>onboarding materials</a:t>
            </a:r>
            <a:r>
              <a:rPr lang="en-US" dirty="0">
                <a:latin typeface="Didact Gothic" panose="020B0604020202020204" charset="0"/>
              </a:rPr>
              <a:t> (FAQ, documentation, videos) for the </a:t>
            </a:r>
            <a:r>
              <a:rPr lang="en-US" b="1" dirty="0">
                <a:latin typeface="Didact Gothic" panose="020B0604020202020204" charset="0"/>
              </a:rPr>
              <a:t>March 31st launch</a:t>
            </a:r>
            <a:r>
              <a:rPr lang="en-US" dirty="0">
                <a:latin typeface="Didact Gothic" panose="020B0604020202020204" charset="0"/>
              </a:rPr>
              <a:t>.</a:t>
            </a:r>
            <a:br>
              <a:rPr lang="en-US" dirty="0">
                <a:latin typeface="Didact Gothic" panose="020B0604020202020204" charset="0"/>
              </a:rPr>
            </a:br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dirty="0">
                <a:latin typeface="Didact Gothic" panose="020B0604020202020204" charset="0"/>
              </a:rPr>
              <a:t> Ensure a </a:t>
            </a:r>
            <a:r>
              <a:rPr lang="en-US" b="1" dirty="0">
                <a:latin typeface="Didact Gothic" panose="020B0604020202020204" charset="0"/>
              </a:rPr>
              <a:t>structured onboarding experience</a:t>
            </a:r>
            <a:r>
              <a:rPr lang="en-US" dirty="0">
                <a:latin typeface="Didact Gothic" panose="020B0604020202020204" charset="0"/>
              </a:rPr>
              <a:t> for internal users.</a:t>
            </a:r>
            <a:br>
              <a:rPr lang="en-US" dirty="0">
                <a:latin typeface="Didact Gothic" panose="020B0604020202020204" charset="0"/>
              </a:rPr>
            </a:br>
            <a:r>
              <a:rPr lang="fr" sz="1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-US" dirty="0">
                <a:latin typeface="Didact Gothic" panose="020B0604020202020204" charset="0"/>
              </a:rPr>
              <a:t> Organize a </a:t>
            </a:r>
            <a:r>
              <a:rPr lang="en-US" b="1" dirty="0">
                <a:latin typeface="Didact Gothic" panose="020B0604020202020204" charset="0"/>
              </a:rPr>
              <a:t>knowledge-sharing session</a:t>
            </a:r>
            <a:r>
              <a:rPr lang="en-US" dirty="0">
                <a:latin typeface="Didact Gothic" panose="020B0604020202020204" charset="0"/>
              </a:rPr>
              <a:t> to streamline adoption.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72" name="Google Shape;16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2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674" name="Google Shape;1674;p2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75" name="Google Shape;1675;p2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76" name="Google Shape;1676;p2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77" name="Google Shape;1677;p2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78" name="Google Shape;1678;p2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79" name="Google Shape;1679;p2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80" name="Google Shape;1680;p2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81" name="Google Shape;1681;p2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682" name="Google Shape;1682;p2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4"/>
          <p:cNvSpPr txBox="1">
            <a:spLocks noGrp="1"/>
          </p:cNvSpPr>
          <p:nvPr>
            <p:ph type="title" idx="4294967295"/>
          </p:nvPr>
        </p:nvSpPr>
        <p:spPr>
          <a:xfrm>
            <a:off x="5647589" y="2375467"/>
            <a:ext cx="6341100" cy="3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r>
              <a:rPr lang="fr" sz="6000"/>
              <a:t>Thank you!</a:t>
            </a:r>
            <a:endParaRPr sz="4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</p:txBody>
      </p:sp>
      <p:pic>
        <p:nvPicPr>
          <p:cNvPr id="1717" name="Google Shape;17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61915" y="1692575"/>
            <a:ext cx="3844118" cy="384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Executive Summary</a:t>
            </a:r>
            <a:endParaRPr/>
          </a:p>
        </p:txBody>
      </p:sp>
      <p:sp>
        <p:nvSpPr>
          <p:cNvPr id="1691" name="Google Shape;1691;p2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grpSp>
        <p:nvGrpSpPr>
          <p:cNvPr id="1692" name="Google Shape;1692;p23"/>
          <p:cNvGrpSpPr/>
          <p:nvPr/>
        </p:nvGrpSpPr>
        <p:grpSpPr>
          <a:xfrm>
            <a:off x="5149360" y="2282067"/>
            <a:ext cx="292562" cy="281207"/>
            <a:chOff x="5720871" y="1958340"/>
            <a:chExt cx="375128" cy="404963"/>
          </a:xfrm>
        </p:grpSpPr>
        <p:sp>
          <p:nvSpPr>
            <p:cNvPr id="1693" name="Google Shape;1693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4" name="Google Shape;169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95" name="Google Shape;1695;p23"/>
          <p:cNvSpPr txBox="1">
            <a:spLocks noGrp="1"/>
          </p:cNvSpPr>
          <p:nvPr>
            <p:ph type="body" idx="1"/>
          </p:nvPr>
        </p:nvSpPr>
        <p:spPr>
          <a:xfrm>
            <a:off x="5679675" y="2099300"/>
            <a:ext cx="53799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b="1" dirty="0">
                <a:latin typeface="Didact Gothic" panose="020B0604020202020204" charset="0"/>
              </a:rPr>
              <a:t>SageMaker Support Process - Zendesk/AWS Integration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Didact Gothic" panose="020B0604020202020204" charset="0"/>
            </a:endParaRP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The integration is now fully operational, significantly improving efficiency and automation.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b="1" dirty="0">
                <a:latin typeface="Didact Gothic" panose="020B0604020202020204" charset="0"/>
              </a:rPr>
              <a:t>13 </a:t>
            </a:r>
            <a:r>
              <a:rPr lang="en-US" sz="1100" b="1" dirty="0" err="1">
                <a:latin typeface="Didact Gothic" panose="020B0604020202020204" charset="0"/>
              </a:rPr>
              <a:t>SageMaker</a:t>
            </a:r>
            <a:r>
              <a:rPr lang="en-US" sz="1100" b="1" dirty="0">
                <a:latin typeface="Didact Gothic" panose="020B0604020202020204" charset="0"/>
              </a:rPr>
              <a:t> blocking issues were processed </a:t>
            </a:r>
            <a:r>
              <a:rPr lang="en-US" sz="1100" dirty="0">
                <a:latin typeface="Didact Gothic" panose="020B0604020202020204" charset="0"/>
              </a:rPr>
              <a:t>seamlessly, with an </a:t>
            </a:r>
            <a:r>
              <a:rPr lang="en-US" sz="1100" b="1" dirty="0">
                <a:latin typeface="Didact Gothic" panose="020B0604020202020204" charset="0"/>
              </a:rPr>
              <a:t>average full resolution time of just 1.1 hours</a:t>
            </a:r>
            <a:r>
              <a:rPr lang="en-US" sz="1100" dirty="0">
                <a:latin typeface="Didact Gothic" panose="020B0604020202020204" charset="0"/>
              </a:rPr>
              <a:t> – a very nice improvement over standard resolution times.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These tickets </a:t>
            </a:r>
            <a:r>
              <a:rPr lang="en-US" sz="1100" b="1" dirty="0">
                <a:latin typeface="Didact Gothic" panose="020B0604020202020204" charset="0"/>
              </a:rPr>
              <a:t>were automatically routed to AWS Support</a:t>
            </a:r>
            <a:r>
              <a:rPr lang="en-US" sz="1100" dirty="0">
                <a:latin typeface="Didact Gothic" panose="020B0604020202020204" charset="0"/>
              </a:rPr>
              <a:t>, eliminating manual triage delays and ensuring swift issue resolution.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Thanks to automation, the team has minimized disruptions, allowing us to </a:t>
            </a:r>
            <a:r>
              <a:rPr lang="en-US" sz="1100" b="1" dirty="0">
                <a:latin typeface="Didact Gothic" panose="020B0604020202020204" charset="0"/>
              </a:rPr>
              <a:t>focus more on proactive support and optimizations.</a:t>
            </a:r>
            <a:endParaRPr sz="1100" b="1" dirty="0">
              <a:latin typeface="Didact Gothic" panose="020B0604020202020204" charset="0"/>
            </a:endParaRPr>
          </a:p>
        </p:txBody>
      </p:sp>
      <p:sp>
        <p:nvSpPr>
          <p:cNvPr id="1696" name="Google Shape;1696;p23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697" name="Google Shape;1697;p23"/>
          <p:cNvGrpSpPr/>
          <p:nvPr/>
        </p:nvGrpSpPr>
        <p:grpSpPr>
          <a:xfrm>
            <a:off x="5149360" y="692149"/>
            <a:ext cx="292562" cy="281207"/>
            <a:chOff x="5720871" y="1958340"/>
            <a:chExt cx="375128" cy="404963"/>
          </a:xfrm>
        </p:grpSpPr>
        <p:sp>
          <p:nvSpPr>
            <p:cNvPr id="1698" name="Google Shape;169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9" name="Google Shape;169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700" name="Google Shape;1700;p23"/>
          <p:cNvCxnSpPr/>
          <p:nvPr/>
        </p:nvCxnSpPr>
        <p:spPr>
          <a:xfrm>
            <a:off x="5291475" y="2033275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1" name="Google Shape;1701;p23"/>
          <p:cNvSpPr txBox="1">
            <a:spLocks noGrp="1"/>
          </p:cNvSpPr>
          <p:nvPr>
            <p:ph type="body" idx="1"/>
          </p:nvPr>
        </p:nvSpPr>
        <p:spPr>
          <a:xfrm>
            <a:off x="5679675" y="197297"/>
            <a:ext cx="5379900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b="1" dirty="0">
                <a:latin typeface="Didact Gothic" panose="020B0604020202020204" charset="0"/>
              </a:rPr>
              <a:t>Metrics summary:</a:t>
            </a:r>
            <a:br>
              <a:rPr lang="fr" sz="1600" b="1" dirty="0">
                <a:latin typeface="Didact Gothic" panose="020B0604020202020204" charset="0"/>
              </a:rPr>
            </a:br>
            <a:endParaRPr sz="1600" b="1" dirty="0">
              <a:latin typeface="Didact Gothic" panose="020B0604020202020204" charset="0"/>
            </a:endParaRP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206 tickets handled in February ( +178% compared to January ), driven by new Hackathon users.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First response time: </a:t>
            </a:r>
            <a:r>
              <a:rPr lang="en-US" sz="1100" b="1" dirty="0">
                <a:latin typeface="Didact Gothic" panose="020B0604020202020204" charset="0"/>
              </a:rPr>
              <a:t>21 min – 15.7x faster than January</a:t>
            </a:r>
            <a:r>
              <a:rPr lang="en-US" sz="1100" dirty="0">
                <a:latin typeface="Didact Gothic" panose="020B0604020202020204" charset="0"/>
              </a:rPr>
              <a:t> and </a:t>
            </a:r>
            <a:r>
              <a:rPr lang="en-US" sz="1100" b="1" dirty="0">
                <a:latin typeface="Didact Gothic" panose="020B0604020202020204" charset="0"/>
              </a:rPr>
              <a:t>4x faster than December 2024</a:t>
            </a:r>
            <a:r>
              <a:rPr lang="en-US" sz="1100" dirty="0">
                <a:latin typeface="Didact Gothic" panose="020B0604020202020204" charset="0"/>
              </a:rPr>
              <a:t>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Resolution time</a:t>
            </a:r>
            <a:r>
              <a:rPr lang="en-US" sz="1100" b="1" dirty="0">
                <a:latin typeface="Didact Gothic" panose="020B0604020202020204" charset="0"/>
              </a:rPr>
              <a:t>: 6.7 </a:t>
            </a:r>
            <a:r>
              <a:rPr lang="en-US" sz="1100" b="1" dirty="0" err="1">
                <a:latin typeface="Didact Gothic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</a:rPr>
              <a:t>, a 26% improvement from January </a:t>
            </a:r>
            <a:r>
              <a:rPr lang="en-US" sz="1100" dirty="0">
                <a:latin typeface="Didact Gothic" panose="020B0604020202020204" charset="0"/>
              </a:rPr>
              <a:t>and well below the 24-hour standard.</a:t>
            </a:r>
            <a:br>
              <a:rPr lang="en-US" sz="1100" dirty="0">
                <a:latin typeface="Didact Gothic" panose="020B0604020202020204" charset="0"/>
              </a:rPr>
            </a:br>
            <a:r>
              <a:rPr lang="en-US" sz="1100" dirty="0">
                <a:latin typeface="Didact Gothic" panose="020B0604020202020204" charset="0"/>
              </a:rPr>
              <a:t>CSAT: 96.3%, maintaining high satisfaction despite increased ticket volume.</a:t>
            </a:r>
            <a:endParaRPr sz="1100" dirty="0">
              <a:latin typeface="Didact Gothic" panose="020B0604020202020204" charset="0"/>
            </a:endParaRPr>
          </a:p>
        </p:txBody>
      </p:sp>
      <p:grpSp>
        <p:nvGrpSpPr>
          <p:cNvPr id="1702" name="Google Shape;1702;p23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1703" name="Google Shape;1703;p23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4" name="Google Shape;170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05" name="Google Shape;1705;p23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TL;DR - Most important points in one place!</a:t>
            </a:r>
            <a:endParaRPr/>
          </a:p>
        </p:txBody>
      </p:sp>
      <p:cxnSp>
        <p:nvCxnSpPr>
          <p:cNvPr id="1706" name="Google Shape;1706;p23"/>
          <p:cNvCxnSpPr/>
          <p:nvPr/>
        </p:nvCxnSpPr>
        <p:spPr>
          <a:xfrm>
            <a:off x="5359654" y="4030434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7" name="Google Shape;1707;p23"/>
          <p:cNvGrpSpPr/>
          <p:nvPr/>
        </p:nvGrpSpPr>
        <p:grpSpPr>
          <a:xfrm>
            <a:off x="5149360" y="4348217"/>
            <a:ext cx="292562" cy="281207"/>
            <a:chOff x="5720871" y="1958340"/>
            <a:chExt cx="375128" cy="404963"/>
          </a:xfrm>
        </p:grpSpPr>
        <p:sp>
          <p:nvSpPr>
            <p:cNvPr id="1708" name="Google Shape;170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9" name="Google Shape;170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10" name="Google Shape;1710;p23"/>
          <p:cNvSpPr txBox="1">
            <a:spLocks noGrp="1"/>
          </p:cNvSpPr>
          <p:nvPr>
            <p:ph type="body" idx="1"/>
          </p:nvPr>
        </p:nvSpPr>
        <p:spPr>
          <a:xfrm>
            <a:off x="5649119" y="4117444"/>
            <a:ext cx="53799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 b="1" dirty="0">
                <a:latin typeface="Didact Gothic" panose="020B0604020202020204" charset="0"/>
              </a:rPr>
              <a:t> Ongoing Issue - Documentation &amp; User Access Review</a:t>
            </a:r>
          </a:p>
          <a:p>
            <a:r>
              <a:rPr lang="en-US" sz="1100" b="1" dirty="0">
                <a:latin typeface="Didact Gothic" panose="020B0604020202020204" charset="0"/>
              </a:rPr>
              <a:t>Reviewing and optimizing external user onboarding materials</a:t>
            </a:r>
            <a:r>
              <a:rPr lang="en-US" sz="1100" dirty="0">
                <a:latin typeface="Didact Gothic" panose="020B0604020202020204" charset="0"/>
              </a:rPr>
              <a:t> to improve clarity and access, ensuring that </a:t>
            </a:r>
            <a:r>
              <a:rPr lang="en-US" sz="1100" b="1" dirty="0">
                <a:latin typeface="Didact Gothic" panose="020B0604020202020204" charset="0"/>
              </a:rPr>
              <a:t>all key documentation updates</a:t>
            </a:r>
            <a:r>
              <a:rPr lang="en-US" sz="1100" dirty="0">
                <a:latin typeface="Didact Gothic" panose="020B0604020202020204" charset="0"/>
              </a:rPr>
              <a:t> align with the latest process changes.</a:t>
            </a:r>
          </a:p>
          <a:p>
            <a:r>
              <a:rPr lang="en-US" sz="1100" dirty="0">
                <a:latin typeface="Didact Gothic" panose="020B0604020202020204" charset="0"/>
              </a:rPr>
              <a:t>Expected completion by mid-March, followed by </a:t>
            </a:r>
            <a:r>
              <a:rPr lang="en-US" sz="1100" b="1" dirty="0">
                <a:latin typeface="Didact Gothic" panose="020B0604020202020204" charset="0"/>
              </a:rPr>
              <a:t>finalizing Owkin K documentation</a:t>
            </a:r>
            <a:r>
              <a:rPr lang="en-US" sz="1100" dirty="0">
                <a:latin typeface="Didact Gothic" panose="020B0604020202020204" charset="0"/>
              </a:rPr>
              <a:t>, which I’m really excited to work on!</a:t>
            </a:r>
          </a:p>
          <a:p>
            <a:r>
              <a:rPr lang="en-US" sz="1100" b="1" dirty="0" err="1">
                <a:latin typeface="Didact Gothic" panose="020B0604020202020204" charset="0"/>
              </a:rPr>
              <a:t>SurveySparrow</a:t>
            </a:r>
            <a:r>
              <a:rPr lang="en-US" sz="1100" b="1" dirty="0">
                <a:latin typeface="Didact Gothic" panose="020B0604020202020204" charset="0"/>
              </a:rPr>
              <a:t> NPS Tool Implementation</a:t>
            </a:r>
            <a:r>
              <a:rPr lang="en-US" sz="1100" dirty="0">
                <a:latin typeface="Didact Gothic" panose="020B0604020202020204" charset="0"/>
              </a:rPr>
              <a:t>: </a:t>
            </a:r>
            <a:r>
              <a:rPr lang="en-US" sz="1050" dirty="0">
                <a:latin typeface="Didact Gothic" panose="020B0604020202020204" charset="0"/>
              </a:rPr>
              <a:t>The </a:t>
            </a:r>
            <a:r>
              <a:rPr lang="en-US" sz="1050" b="1" dirty="0">
                <a:latin typeface="Didact Gothic" panose="020B0604020202020204" charset="0"/>
              </a:rPr>
              <a:t>NPS widget code</a:t>
            </a:r>
            <a:r>
              <a:rPr lang="en-US" sz="1050" dirty="0">
                <a:latin typeface="Didact Gothic" panose="020B0604020202020204" charset="0"/>
              </a:rPr>
              <a:t> has been created and is ready for implementation on the </a:t>
            </a:r>
            <a:r>
              <a:rPr lang="en-US" sz="1050" b="1" dirty="0">
                <a:latin typeface="Didact Gothic" panose="020B0604020202020204" charset="0"/>
              </a:rPr>
              <a:t>Owkin K website</a:t>
            </a:r>
            <a:r>
              <a:rPr lang="en-US" sz="1050" dirty="0">
                <a:latin typeface="Didact Gothic" panose="020B0604020202020204" charset="0"/>
              </a:rPr>
              <a:t>.</a:t>
            </a:r>
          </a:p>
          <a:p>
            <a:r>
              <a:rPr lang="en-US" sz="1050" dirty="0">
                <a:latin typeface="Didact Gothic" panose="020B0604020202020204" charset="0"/>
              </a:rPr>
              <a:t>I am currently testing the </a:t>
            </a:r>
            <a:r>
              <a:rPr lang="en-US" sz="1050" b="1" dirty="0" err="1">
                <a:latin typeface="Didact Gothic" panose="020B0604020202020204" charset="0"/>
              </a:rPr>
              <a:t>SurveySparrow</a:t>
            </a:r>
            <a:r>
              <a:rPr lang="en-US" sz="1050" b="1" dirty="0">
                <a:latin typeface="Didact Gothic" panose="020B0604020202020204" charset="0"/>
              </a:rPr>
              <a:t> NPS tool</a:t>
            </a:r>
            <a:r>
              <a:rPr lang="en-US" sz="1050" dirty="0">
                <a:latin typeface="Didact Gothic" panose="020B0604020202020204" charset="0"/>
              </a:rPr>
              <a:t> and will collaborate with </a:t>
            </a:r>
            <a:r>
              <a:rPr lang="en-US" sz="1050" b="1" dirty="0">
                <a:latin typeface="Didact Gothic" panose="020B0604020202020204" charset="0"/>
              </a:rPr>
              <a:t>frontend developers and an external design team</a:t>
            </a:r>
            <a:r>
              <a:rPr lang="en-US" sz="1050" dirty="0">
                <a:latin typeface="Didact Gothic" panose="020B0604020202020204" charset="0"/>
              </a:rPr>
              <a:t> to finalize the integration by the end of March.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96" name="Google Shape;11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I: Abstra support key metrics</a:t>
            </a:r>
            <a:endParaRPr b="1"/>
          </a:p>
        </p:txBody>
      </p:sp>
      <p:sp>
        <p:nvSpPr>
          <p:cNvPr id="1198" name="Google Shape;1198;p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99" name="Google Shape;1199;p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200" name="Google Shape;1200;p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201" name="Google Shape;1201;p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202" name="Google Shape;1202;p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203" name="Google Shape;1203;p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204" name="Google Shape;1204;p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205" name="Google Shape;1205;p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206" name="Google Shape;1206;p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Abstra at a glance - Fullstory Metrics</a:t>
            </a:r>
            <a:endParaRPr/>
          </a:p>
        </p:txBody>
      </p:sp>
      <p:sp>
        <p:nvSpPr>
          <p:cNvPr id="1215" name="Google Shape;1215;p4"/>
          <p:cNvSpPr>
            <a:spLocks noGrp="1"/>
          </p:cNvSpPr>
          <p:nvPr>
            <p:ph type="body" idx="3"/>
          </p:nvPr>
        </p:nvSpPr>
        <p:spPr>
          <a:xfrm>
            <a:off x="238388" y="3064788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New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6" name="Google Shape;1216;p4"/>
          <p:cNvSpPr>
            <a:spLocks noGrp="1"/>
          </p:cNvSpPr>
          <p:nvPr>
            <p:ph type="body" idx="7"/>
          </p:nvPr>
        </p:nvSpPr>
        <p:spPr>
          <a:xfrm>
            <a:off x="238388" y="2482138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Active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7" name="Google Shape;1217;p4"/>
          <p:cNvSpPr>
            <a:spLocks noGrp="1"/>
          </p:cNvSpPr>
          <p:nvPr>
            <p:ph type="body" idx="31"/>
          </p:nvPr>
        </p:nvSpPr>
        <p:spPr>
          <a:xfrm>
            <a:off x="238400" y="189280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General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8" name="Google Shape;1218;p4"/>
          <p:cNvSpPr>
            <a:spLocks noGrp="1"/>
          </p:cNvSpPr>
          <p:nvPr>
            <p:ph type="body" idx="6"/>
          </p:nvPr>
        </p:nvSpPr>
        <p:spPr>
          <a:xfrm>
            <a:off x="238388" y="3642503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Average session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 per user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9" name="Google Shape;1219;p4"/>
          <p:cNvSpPr>
            <a:spLocks noGrp="1"/>
          </p:cNvSpPr>
          <p:nvPr>
            <p:ph type="body" idx="7"/>
          </p:nvPr>
        </p:nvSpPr>
        <p:spPr>
          <a:xfrm>
            <a:off x="238388" y="4230087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Abstra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Documentation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0" name="Google Shape;1220;p4"/>
          <p:cNvSpPr>
            <a:spLocks noGrp="1"/>
          </p:cNvSpPr>
          <p:nvPr>
            <p:ph type="body" idx="3"/>
          </p:nvPr>
        </p:nvSpPr>
        <p:spPr>
          <a:xfrm>
            <a:off x="1761542" y="3080281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58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1" name="Google Shape;1221;p4"/>
          <p:cNvSpPr>
            <a:spLocks noGrp="1"/>
          </p:cNvSpPr>
          <p:nvPr>
            <p:ph type="body" idx="7"/>
          </p:nvPr>
        </p:nvSpPr>
        <p:spPr>
          <a:xfrm>
            <a:off x="1762475" y="2500475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135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2" name="Google Shape;1222;p4"/>
          <p:cNvSpPr>
            <a:spLocks noGrp="1"/>
          </p:cNvSpPr>
          <p:nvPr>
            <p:ph type="body" idx="6"/>
          </p:nvPr>
        </p:nvSpPr>
        <p:spPr>
          <a:xfrm>
            <a:off x="1760609" y="3655179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3" name="Google Shape;1223;p4"/>
          <p:cNvSpPr>
            <a:spLocks noGrp="1"/>
          </p:cNvSpPr>
          <p:nvPr>
            <p:ph type="body" idx="7"/>
          </p:nvPr>
        </p:nvSpPr>
        <p:spPr>
          <a:xfrm>
            <a:off x="1759676" y="4234474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224;p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fr" dirty="0"/>
              <a:t>Customer success: Monthly Support Report - February 2025</a:t>
            </a:r>
            <a:endParaRPr dirty="0"/>
          </a:p>
        </p:txBody>
      </p:sp>
      <p:grpSp>
        <p:nvGrpSpPr>
          <p:cNvPr id="1225" name="Google Shape;1225;p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226" name="Google Shape;1226;p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4"/>
          <p:cNvSpPr txBox="1"/>
          <p:nvPr/>
        </p:nvSpPr>
        <p:spPr>
          <a:xfrm>
            <a:off x="839875" y="1145375"/>
            <a:ext cx="7774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 general overview of numerical metrics and feature adoption compared with previous month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9" name="Google Shape;1229;p4"/>
          <p:cNvSpPr>
            <a:spLocks noGrp="1"/>
          </p:cNvSpPr>
          <p:nvPr>
            <p:ph type="body" idx="3"/>
          </p:nvPr>
        </p:nvSpPr>
        <p:spPr>
          <a:xfrm>
            <a:off x="3462913" y="3081426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Dataset Views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0" name="Google Shape;1230;p4"/>
          <p:cNvSpPr>
            <a:spLocks noGrp="1"/>
          </p:cNvSpPr>
          <p:nvPr>
            <p:ph type="body" idx="7"/>
          </p:nvPr>
        </p:nvSpPr>
        <p:spPr>
          <a:xfrm>
            <a:off x="3462913" y="249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Dataset Search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1" name="Google Shape;1231;p4"/>
          <p:cNvSpPr>
            <a:spLocks noGrp="1"/>
          </p:cNvSpPr>
          <p:nvPr>
            <p:ph type="body" idx="31"/>
          </p:nvPr>
        </p:nvSpPr>
        <p:spPr>
          <a:xfrm>
            <a:off x="3462925" y="190945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Catalog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232;p4"/>
          <p:cNvSpPr>
            <a:spLocks noGrp="1"/>
          </p:cNvSpPr>
          <p:nvPr>
            <p:ph type="body" idx="3"/>
          </p:nvPr>
        </p:nvSpPr>
        <p:spPr>
          <a:xfrm>
            <a:off x="4987525" y="3096921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3312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3" name="Google Shape;1233;p4"/>
          <p:cNvSpPr>
            <a:spLocks noGrp="1"/>
          </p:cNvSpPr>
          <p:nvPr>
            <p:ph type="body" idx="7"/>
          </p:nvPr>
        </p:nvSpPr>
        <p:spPr>
          <a:xfrm>
            <a:off x="4988616" y="2517100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1100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4" name="Google Shape;1234;p4"/>
          <p:cNvSpPr>
            <a:spLocks noGrp="1"/>
          </p:cNvSpPr>
          <p:nvPr>
            <p:ph type="body" idx="3"/>
          </p:nvPr>
        </p:nvSpPr>
        <p:spPr>
          <a:xfrm>
            <a:off x="6776225" y="3061434"/>
            <a:ext cx="9501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Sessions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5" name="Google Shape;1235;p4"/>
          <p:cNvSpPr>
            <a:spLocks noGrp="1"/>
          </p:cNvSpPr>
          <p:nvPr>
            <p:ph type="body" idx="7"/>
          </p:nvPr>
        </p:nvSpPr>
        <p:spPr>
          <a:xfrm>
            <a:off x="6776225" y="2478785"/>
            <a:ext cx="9501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6" name="Google Shape;1236;p4"/>
          <p:cNvSpPr>
            <a:spLocks noGrp="1"/>
          </p:cNvSpPr>
          <p:nvPr>
            <p:ph type="body" idx="31"/>
          </p:nvPr>
        </p:nvSpPr>
        <p:spPr>
          <a:xfrm>
            <a:off x="6776225" y="1889450"/>
            <a:ext cx="22308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Slide Viewer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7" name="Google Shape;1237;p4"/>
          <p:cNvSpPr>
            <a:spLocks noGrp="1"/>
          </p:cNvSpPr>
          <p:nvPr>
            <p:ph type="body" idx="7"/>
          </p:nvPr>
        </p:nvSpPr>
        <p:spPr>
          <a:xfrm>
            <a:off x="9454775" y="247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Target Directory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8" name="Google Shape;1238;p4"/>
          <p:cNvSpPr>
            <a:spLocks noGrp="1"/>
          </p:cNvSpPr>
          <p:nvPr>
            <p:ph type="body" idx="31"/>
          </p:nvPr>
        </p:nvSpPr>
        <p:spPr>
          <a:xfrm>
            <a:off x="9454775" y="1889450"/>
            <a:ext cx="25569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Other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9" name="Google Shape;1239;p4"/>
          <p:cNvSpPr>
            <a:spLocks noGrp="1"/>
          </p:cNvSpPr>
          <p:nvPr>
            <p:ph type="body" idx="3"/>
          </p:nvPr>
        </p:nvSpPr>
        <p:spPr>
          <a:xfrm>
            <a:off x="2378185" y="3096906"/>
            <a:ext cx="850789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+286.67%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0" name="Google Shape;1240;p4"/>
          <p:cNvSpPr>
            <a:spLocks noGrp="1"/>
          </p:cNvSpPr>
          <p:nvPr>
            <p:ph type="body" idx="7"/>
          </p:nvPr>
        </p:nvSpPr>
        <p:spPr>
          <a:xfrm>
            <a:off x="2379404" y="2517100"/>
            <a:ext cx="5874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+5.5%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1" name="Google Shape;1241;p4"/>
          <p:cNvSpPr>
            <a:spLocks noGrp="1"/>
          </p:cNvSpPr>
          <p:nvPr>
            <p:ph type="body" idx="6"/>
          </p:nvPr>
        </p:nvSpPr>
        <p:spPr>
          <a:xfrm>
            <a:off x="2376968" y="3671804"/>
            <a:ext cx="74918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+7.8%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2" name="Google Shape;1242;p4"/>
          <p:cNvSpPr>
            <a:spLocks noGrp="1"/>
          </p:cNvSpPr>
          <p:nvPr>
            <p:ph type="body" idx="7"/>
          </p:nvPr>
        </p:nvSpPr>
        <p:spPr>
          <a:xfrm>
            <a:off x="2375750" y="4251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-15.6%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3" name="Google Shape;1243;p4"/>
          <p:cNvSpPr>
            <a:spLocks noGrp="1"/>
          </p:cNvSpPr>
          <p:nvPr>
            <p:ph type="body" idx="3"/>
          </p:nvPr>
        </p:nvSpPr>
        <p:spPr>
          <a:xfrm>
            <a:off x="7864742" y="3061956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357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"/>
          <p:cNvSpPr>
            <a:spLocks noGrp="1"/>
          </p:cNvSpPr>
          <p:nvPr>
            <p:ph type="body" idx="7"/>
          </p:nvPr>
        </p:nvSpPr>
        <p:spPr>
          <a:xfrm>
            <a:off x="7865675" y="248215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49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5" name="Google Shape;1245;p4"/>
          <p:cNvSpPr>
            <a:spLocks noGrp="1"/>
          </p:cNvSpPr>
          <p:nvPr>
            <p:ph type="body" idx="3"/>
          </p:nvPr>
        </p:nvSpPr>
        <p:spPr>
          <a:xfrm>
            <a:off x="8480826" y="3078578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-1%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6" name="Google Shape;1246;p4"/>
          <p:cNvSpPr>
            <a:spLocks noGrp="1"/>
          </p:cNvSpPr>
          <p:nvPr>
            <p:ph type="body" idx="7"/>
          </p:nvPr>
        </p:nvSpPr>
        <p:spPr>
          <a:xfrm>
            <a:off x="8481927" y="2498775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+14.0%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7" name="Google Shape;1247;p4"/>
          <p:cNvSpPr>
            <a:spLocks noGrp="1"/>
          </p:cNvSpPr>
          <p:nvPr>
            <p:ph type="body" idx="7"/>
          </p:nvPr>
        </p:nvSpPr>
        <p:spPr>
          <a:xfrm>
            <a:off x="10884238" y="247150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8" name="Google Shape;1248;p4"/>
          <p:cNvSpPr>
            <a:spLocks noGrp="1"/>
          </p:cNvSpPr>
          <p:nvPr>
            <p:ph type="body" idx="7"/>
          </p:nvPr>
        </p:nvSpPr>
        <p:spPr>
          <a:xfrm>
            <a:off x="11424125" y="2488125"/>
            <a:ext cx="627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-19.4%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9" name="Google Shape;1249;p4"/>
          <p:cNvSpPr>
            <a:spLocks noGrp="1"/>
          </p:cNvSpPr>
          <p:nvPr>
            <p:ph type="body" idx="3"/>
          </p:nvPr>
        </p:nvSpPr>
        <p:spPr>
          <a:xfrm>
            <a:off x="5608150" y="30969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+5.1%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0" name="Google Shape;1250;p4"/>
          <p:cNvSpPr>
            <a:spLocks noGrp="1"/>
          </p:cNvSpPr>
          <p:nvPr>
            <p:ph type="body" idx="7"/>
          </p:nvPr>
        </p:nvSpPr>
        <p:spPr>
          <a:xfrm>
            <a:off x="5609537" y="2517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+12.5%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"/>
          <p:cNvSpPr txBox="1">
            <a:spLocks noGrp="1"/>
          </p:cNvSpPr>
          <p:nvPr>
            <p:ph type="title"/>
          </p:nvPr>
        </p:nvSpPr>
        <p:spPr>
          <a:xfrm>
            <a:off x="281017" y="646775"/>
            <a:ext cx="3098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Key metrics overview</a:t>
            </a:r>
            <a:endParaRPr/>
          </a:p>
        </p:txBody>
      </p:sp>
      <p:sp>
        <p:nvSpPr>
          <p:cNvPr id="1257" name="Google Shape;1257;p5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266" name="Google Shape;1266;p5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267" name="Google Shape;1267;p5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8" name="Google Shape;1268;p5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9" name="Google Shape;1269;p5"/>
          <p:cNvSpPr txBox="1"/>
          <p:nvPr/>
        </p:nvSpPr>
        <p:spPr>
          <a:xfrm>
            <a:off x="774418" y="1149674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General monthly key metrics</a:t>
            </a:r>
            <a:endParaRPr sz="1200" b="0" i="1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0" name="Google Shape;1270;p5"/>
          <p:cNvSpPr txBox="1"/>
          <p:nvPr/>
        </p:nvSpPr>
        <p:spPr>
          <a:xfrm>
            <a:off x="189825" y="1329795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5"/>
          <p:cNvSpPr txBox="1"/>
          <p:nvPr/>
        </p:nvSpPr>
        <p:spPr>
          <a:xfrm>
            <a:off x="189824" y="1504308"/>
            <a:ext cx="4409471" cy="442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February was a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breakthrough month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with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faster response times, increased efficiency, and a growing user base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📈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206 tickets handled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(+178%) – driven by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new Hackathon users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⚡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First response time: 21 min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–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15.7x faster than January, 4x faster than December 2024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⏳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Resolution time: 6.7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–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well below the 24-hour standard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⭐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CSAT: 96.3%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– maintained despite higher ticket volume.</a:t>
            </a:r>
            <a:br>
              <a:rPr lang="en-US" sz="1050" dirty="0">
                <a:latin typeface="Inter" panose="020B0604020202020204" charset="0"/>
                <a:ea typeface="Inter" panose="020B0604020202020204" charset="0"/>
              </a:rPr>
            </a:br>
            <a:endParaRPr lang="en-US" sz="105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b="1" dirty="0">
                <a:latin typeface="Didact Gothic" panose="020B0604020202020204" charset="0"/>
                <a:ea typeface="Inter" panose="020B0604020202020204" charset="0"/>
              </a:rPr>
              <a:t>Key Wins:</a:t>
            </a:r>
            <a:br>
              <a:rPr lang="en-US" b="1" dirty="0">
                <a:latin typeface="Didact Gothic" panose="020B0604020202020204" charset="0"/>
                <a:ea typeface="Inter" panose="020B0604020202020204" charset="0"/>
              </a:rPr>
            </a:br>
            <a:endParaRPr lang="en-US" b="1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✔ </a:t>
            </a:r>
            <a:r>
              <a:rPr lang="en-US" sz="1050" b="1" dirty="0">
                <a:latin typeface="Didact Gothic" panose="020B0604020202020204" charset="0"/>
                <a:ea typeface="Inter" panose="020B0604020202020204" charset="0"/>
              </a:rPr>
              <a:t>93.6% faster first responses</a:t>
            </a: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 – resolved </a:t>
            </a:r>
            <a:r>
              <a:rPr lang="en-US" sz="1050" b="1" dirty="0">
                <a:latin typeface="Didact Gothic" panose="020B0604020202020204" charset="0"/>
                <a:ea typeface="Inter" panose="020B0604020202020204" charset="0"/>
              </a:rPr>
              <a:t>ticket visibility issues</a:t>
            </a: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 and ensured </a:t>
            </a:r>
            <a:r>
              <a:rPr lang="en-US" sz="1050" b="1" dirty="0">
                <a:latin typeface="Didact Gothic" panose="020B0604020202020204" charset="0"/>
                <a:ea typeface="Inter" panose="020B0604020202020204" charset="0"/>
              </a:rPr>
              <a:t>every ticket got a response within 15 min</a:t>
            </a: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 before assignment.</a:t>
            </a:r>
            <a:br>
              <a:rPr lang="en-US" sz="105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05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✔ </a:t>
            </a:r>
            <a:r>
              <a:rPr lang="en-US" sz="1050" b="1" dirty="0">
                <a:latin typeface="Didact Gothic" panose="020B0604020202020204" charset="0"/>
                <a:ea typeface="Inter" panose="020B0604020202020204" charset="0"/>
              </a:rPr>
              <a:t>Rapid resolutions</a:t>
            </a: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 – averaging </a:t>
            </a:r>
            <a:r>
              <a:rPr lang="en-US" sz="1050" b="1" dirty="0">
                <a:latin typeface="Didact Gothic" panose="020B0604020202020204" charset="0"/>
                <a:ea typeface="Inter" panose="020B0604020202020204" charset="0"/>
              </a:rPr>
              <a:t>6.7 hours</a:t>
            </a: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, far </a:t>
            </a:r>
            <a:r>
              <a:rPr lang="en-US" sz="1050" b="1" dirty="0">
                <a:latin typeface="Didact Gothic" panose="020B0604020202020204" charset="0"/>
                <a:ea typeface="Inter" panose="020B0604020202020204" charset="0"/>
              </a:rPr>
              <a:t>exceeding the 24-hour standard</a:t>
            </a: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.</a:t>
            </a:r>
            <a:br>
              <a:rPr lang="en-US" sz="105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05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✔ </a:t>
            </a:r>
            <a:r>
              <a:rPr lang="en-US" sz="1050" b="1" dirty="0">
                <a:latin typeface="Didact Gothic" panose="020B0604020202020204" charset="0"/>
                <a:ea typeface="Inter" panose="020B0604020202020204" charset="0"/>
              </a:rPr>
              <a:t>Scalability</a:t>
            </a: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 – handled increased demand without compromising quality.</a:t>
            </a:r>
            <a:br>
              <a:rPr lang="en-US" sz="1050" dirty="0">
                <a:latin typeface="Didact Gothic" panose="020B0604020202020204" charset="0"/>
                <a:ea typeface="Inter" panose="020B0604020202020204" charset="0"/>
              </a:rPr>
            </a:br>
            <a:endParaRPr lang="en-US" sz="105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We’re focused on </a:t>
            </a:r>
            <a:r>
              <a:rPr lang="en-US" sz="1050" b="1" dirty="0">
                <a:latin typeface="Didact Gothic" panose="020B0604020202020204" charset="0"/>
                <a:ea typeface="Inter" panose="020B0604020202020204" charset="0"/>
              </a:rPr>
              <a:t>further reducing resolution times and improving efficiency</a:t>
            </a:r>
            <a:r>
              <a:rPr lang="en-US" sz="1050" dirty="0">
                <a:latin typeface="Didact Gothic" panose="020B0604020202020204" charset="0"/>
                <a:ea typeface="Inter" panose="020B0604020202020204" charset="0"/>
              </a:rPr>
              <a:t> as we continue to grow. </a:t>
            </a:r>
          </a:p>
        </p:txBody>
      </p:sp>
      <p:sp>
        <p:nvSpPr>
          <p:cNvPr id="1272" name="Google Shape;1272;p5"/>
          <p:cNvSpPr txBox="1"/>
          <p:nvPr/>
        </p:nvSpPr>
        <p:spPr>
          <a:xfrm>
            <a:off x="6850629" y="4254470"/>
            <a:ext cx="226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8" name="Google Shape;1288;p5"/>
          <p:cNvSpPr>
            <a:spLocks noGrp="1"/>
          </p:cNvSpPr>
          <p:nvPr>
            <p:ph type="body" idx="3"/>
          </p:nvPr>
        </p:nvSpPr>
        <p:spPr>
          <a:xfrm>
            <a:off x="4974176" y="2310910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9" name="Google Shape;1289;p5"/>
          <p:cNvSpPr>
            <a:spLocks noGrp="1"/>
          </p:cNvSpPr>
          <p:nvPr>
            <p:ph type="body" idx="21"/>
          </p:nvPr>
        </p:nvSpPr>
        <p:spPr>
          <a:xfrm>
            <a:off x="10179501" y="231091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C53929"/>
                </a:solidFill>
              </a:rPr>
              <a:t>+178.38%</a:t>
            </a:r>
            <a:endParaRPr sz="1200" dirty="0">
              <a:solidFill>
                <a:srgbClr val="C53929"/>
              </a:solidFill>
            </a:endParaRPr>
          </a:p>
        </p:txBody>
      </p:sp>
      <p:sp>
        <p:nvSpPr>
          <p:cNvPr id="1290" name="Google Shape;1290;p5"/>
          <p:cNvSpPr>
            <a:spLocks noGrp="1"/>
          </p:cNvSpPr>
          <p:nvPr>
            <p:ph type="body" idx="32"/>
          </p:nvPr>
        </p:nvSpPr>
        <p:spPr>
          <a:xfrm>
            <a:off x="6892913" y="1932221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January</a:t>
            </a:r>
            <a:endParaRPr/>
          </a:p>
        </p:txBody>
      </p:sp>
      <p:sp>
        <p:nvSpPr>
          <p:cNvPr id="1291" name="Google Shape;1291;p5"/>
          <p:cNvSpPr>
            <a:spLocks noGrp="1"/>
          </p:cNvSpPr>
          <p:nvPr>
            <p:ph type="body" idx="33"/>
          </p:nvPr>
        </p:nvSpPr>
        <p:spPr>
          <a:xfrm>
            <a:off x="10181196" y="1932221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2" name="Google Shape;1292;p5"/>
          <p:cNvSpPr>
            <a:spLocks noGrp="1"/>
          </p:cNvSpPr>
          <p:nvPr>
            <p:ph type="body" idx="6"/>
          </p:nvPr>
        </p:nvSpPr>
        <p:spPr>
          <a:xfrm>
            <a:off x="4966115" y="3063245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3" name="Google Shape;1293;p5"/>
          <p:cNvSpPr>
            <a:spLocks noGrp="1"/>
          </p:cNvSpPr>
          <p:nvPr>
            <p:ph type="body" idx="7"/>
          </p:nvPr>
        </p:nvSpPr>
        <p:spPr>
          <a:xfrm>
            <a:off x="4966115" y="3441920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4" name="Google Shape;1294;p5"/>
          <p:cNvSpPr>
            <a:spLocks noGrp="1"/>
          </p:cNvSpPr>
          <p:nvPr>
            <p:ph type="body" idx="24"/>
          </p:nvPr>
        </p:nvSpPr>
        <p:spPr>
          <a:xfrm>
            <a:off x="10172261" y="306324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00B050"/>
                </a:solidFill>
              </a:rPr>
              <a:t>-93.64%</a:t>
            </a:r>
            <a:endParaRPr sz="1200" dirty="0">
              <a:solidFill>
                <a:srgbClr val="00B050"/>
              </a:solidFill>
            </a:endParaRPr>
          </a:p>
        </p:txBody>
      </p:sp>
      <p:sp>
        <p:nvSpPr>
          <p:cNvPr id="1295" name="Google Shape;1295;p5"/>
          <p:cNvSpPr>
            <a:spLocks noGrp="1"/>
          </p:cNvSpPr>
          <p:nvPr>
            <p:ph type="body" idx="25"/>
          </p:nvPr>
        </p:nvSpPr>
        <p:spPr>
          <a:xfrm>
            <a:off x="10172261" y="344192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00B050"/>
                </a:solidFill>
              </a:rPr>
              <a:t> -26.37%</a:t>
            </a:r>
            <a:endParaRPr sz="1200" dirty="0">
              <a:solidFill>
                <a:schemeClr val="accent4"/>
              </a:solidFill>
            </a:endParaRPr>
          </a:p>
        </p:txBody>
      </p:sp>
      <p:sp>
        <p:nvSpPr>
          <p:cNvPr id="1296" name="Google Shape;1296;p5"/>
          <p:cNvSpPr>
            <a:spLocks noGrp="1"/>
          </p:cNvSpPr>
          <p:nvPr>
            <p:ph type="body" idx="4"/>
          </p:nvPr>
        </p:nvSpPr>
        <p:spPr>
          <a:xfrm>
            <a:off x="4974176" y="2684923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Solved/Received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7" name="Google Shape;1297;p5"/>
          <p:cNvSpPr>
            <a:spLocks noGrp="1"/>
          </p:cNvSpPr>
          <p:nvPr>
            <p:ph type="body" idx="22"/>
          </p:nvPr>
        </p:nvSpPr>
        <p:spPr>
          <a:xfrm>
            <a:off x="10180322" y="2684923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FF0000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-16.17%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298" name="Google Shape;1298;p5"/>
          <p:cNvSpPr>
            <a:spLocks noGrp="1"/>
          </p:cNvSpPr>
          <p:nvPr>
            <p:ph type="body" idx="8"/>
          </p:nvPr>
        </p:nvSpPr>
        <p:spPr>
          <a:xfrm>
            <a:off x="6896132" y="231091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/>
              <a:t>74</a:t>
            </a:r>
            <a:endParaRPr sz="1200"/>
          </a:p>
        </p:txBody>
      </p:sp>
      <p:sp>
        <p:nvSpPr>
          <p:cNvPr id="1299" name="Google Shape;1299;p5"/>
          <p:cNvSpPr>
            <a:spLocks noGrp="1"/>
          </p:cNvSpPr>
          <p:nvPr>
            <p:ph type="body" idx="31"/>
          </p:nvPr>
        </p:nvSpPr>
        <p:spPr>
          <a:xfrm>
            <a:off x="8541875" y="1932221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February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0" name="Google Shape;1300;p5"/>
          <p:cNvSpPr>
            <a:spLocks noGrp="1"/>
          </p:cNvSpPr>
          <p:nvPr>
            <p:ph type="body" idx="14"/>
          </p:nvPr>
        </p:nvSpPr>
        <p:spPr>
          <a:xfrm>
            <a:off x="6888892" y="306324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/>
              <a:t>5.5 hrs</a:t>
            </a:r>
            <a:endParaRPr sz="1200"/>
          </a:p>
        </p:txBody>
      </p:sp>
      <p:sp>
        <p:nvSpPr>
          <p:cNvPr id="1301" name="Google Shape;1301;p5"/>
          <p:cNvSpPr>
            <a:spLocks noGrp="1"/>
          </p:cNvSpPr>
          <p:nvPr>
            <p:ph type="body" idx="15"/>
          </p:nvPr>
        </p:nvSpPr>
        <p:spPr>
          <a:xfrm>
            <a:off x="6888892" y="344192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/>
              <a:t>9.1 hrs</a:t>
            </a:r>
            <a:endParaRPr sz="1200"/>
          </a:p>
        </p:txBody>
      </p:sp>
      <p:sp>
        <p:nvSpPr>
          <p:cNvPr id="1302" name="Google Shape;1302;p5"/>
          <p:cNvSpPr>
            <a:spLocks noGrp="1"/>
          </p:cNvSpPr>
          <p:nvPr>
            <p:ph type="body" idx="9"/>
          </p:nvPr>
        </p:nvSpPr>
        <p:spPr>
          <a:xfrm>
            <a:off x="6896952" y="2684923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/>
              <a:t>93.24%</a:t>
            </a:r>
            <a:endParaRPr sz="1200"/>
          </a:p>
        </p:txBody>
      </p:sp>
      <p:sp>
        <p:nvSpPr>
          <p:cNvPr id="1303" name="Google Shape;1303;p5"/>
          <p:cNvSpPr>
            <a:spLocks noGrp="1"/>
          </p:cNvSpPr>
          <p:nvPr>
            <p:ph type="body" idx="7"/>
          </p:nvPr>
        </p:nvSpPr>
        <p:spPr>
          <a:xfrm>
            <a:off x="4966115" y="3805142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% Satisfied CSAT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4" name="Google Shape;1304;p5"/>
          <p:cNvSpPr>
            <a:spLocks noGrp="1"/>
          </p:cNvSpPr>
          <p:nvPr>
            <p:ph type="body" idx="25"/>
          </p:nvPr>
        </p:nvSpPr>
        <p:spPr>
          <a:xfrm>
            <a:off x="10180322" y="382060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-3.70% 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05" name="Google Shape;1305;p5"/>
          <p:cNvSpPr>
            <a:spLocks noGrp="1"/>
          </p:cNvSpPr>
          <p:nvPr>
            <p:ph type="body" idx="15"/>
          </p:nvPr>
        </p:nvSpPr>
        <p:spPr>
          <a:xfrm>
            <a:off x="6896952" y="382060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/>
              <a:t>100%</a:t>
            </a:r>
            <a:endParaRPr sz="1200"/>
          </a:p>
        </p:txBody>
      </p:sp>
      <p:sp>
        <p:nvSpPr>
          <p:cNvPr id="1306" name="Google Shape;1306;p5"/>
          <p:cNvSpPr>
            <a:spLocks noGrp="1"/>
          </p:cNvSpPr>
          <p:nvPr>
            <p:ph type="body" idx="8"/>
          </p:nvPr>
        </p:nvSpPr>
        <p:spPr>
          <a:xfrm>
            <a:off x="8537816" y="230623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206</a:t>
            </a:r>
            <a:endParaRPr sz="1200" dirty="0"/>
          </a:p>
        </p:txBody>
      </p:sp>
      <p:sp>
        <p:nvSpPr>
          <p:cNvPr id="1307" name="Google Shape;1307;p5"/>
          <p:cNvSpPr>
            <a:spLocks noGrp="1"/>
          </p:cNvSpPr>
          <p:nvPr>
            <p:ph type="body" idx="14"/>
          </p:nvPr>
        </p:nvSpPr>
        <p:spPr>
          <a:xfrm>
            <a:off x="8537838" y="306324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21 min</a:t>
            </a:r>
            <a:endParaRPr sz="1200" b="1" dirty="0"/>
          </a:p>
        </p:txBody>
      </p:sp>
      <p:sp>
        <p:nvSpPr>
          <p:cNvPr id="1308" name="Google Shape;1308;p5"/>
          <p:cNvSpPr>
            <a:spLocks noGrp="1"/>
          </p:cNvSpPr>
          <p:nvPr>
            <p:ph type="body" idx="15"/>
          </p:nvPr>
        </p:nvSpPr>
        <p:spPr>
          <a:xfrm>
            <a:off x="8537838" y="344192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6.7 hrs</a:t>
            </a:r>
            <a:endParaRPr sz="1200" dirty="0"/>
          </a:p>
        </p:txBody>
      </p:sp>
      <p:sp>
        <p:nvSpPr>
          <p:cNvPr id="1309" name="Google Shape;1309;p5"/>
          <p:cNvSpPr>
            <a:spLocks noGrp="1"/>
          </p:cNvSpPr>
          <p:nvPr>
            <p:ph type="body" idx="9"/>
          </p:nvPr>
        </p:nvSpPr>
        <p:spPr>
          <a:xfrm>
            <a:off x="8545899" y="2684923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78.16%</a:t>
            </a:r>
            <a:endParaRPr sz="1200" dirty="0"/>
          </a:p>
        </p:txBody>
      </p:sp>
      <p:sp>
        <p:nvSpPr>
          <p:cNvPr id="1310" name="Google Shape;1310;p5"/>
          <p:cNvSpPr>
            <a:spLocks noGrp="1"/>
          </p:cNvSpPr>
          <p:nvPr>
            <p:ph type="body" idx="15"/>
          </p:nvPr>
        </p:nvSpPr>
        <p:spPr>
          <a:xfrm>
            <a:off x="8545899" y="382060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96.3%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6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7109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Monthly Ticket Counts &amp; Average Resolution Times</a:t>
            </a:r>
            <a:endParaRPr/>
          </a:p>
        </p:txBody>
      </p:sp>
      <p:sp>
        <p:nvSpPr>
          <p:cNvPr id="1317" name="Google Shape;1317;p6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18" name="Google Shape;1318;p6"/>
          <p:cNvSpPr>
            <a:spLocks noGrp="1"/>
          </p:cNvSpPr>
          <p:nvPr>
            <p:ph type="body" idx="31"/>
          </p:nvPr>
        </p:nvSpPr>
        <p:spPr>
          <a:xfrm>
            <a:off x="416563" y="187506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2024/25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9" name="Google Shape;1319;p6"/>
          <p:cNvSpPr>
            <a:spLocks noGrp="1"/>
          </p:cNvSpPr>
          <p:nvPr>
            <p:ph type="body" idx="32"/>
          </p:nvPr>
        </p:nvSpPr>
        <p:spPr>
          <a:xfrm>
            <a:off x="2373936" y="187506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0" name="Google Shape;1320;p6"/>
          <p:cNvSpPr>
            <a:spLocks noGrp="1"/>
          </p:cNvSpPr>
          <p:nvPr>
            <p:ph type="body" idx="15"/>
          </p:nvPr>
        </p:nvSpPr>
        <p:spPr>
          <a:xfrm>
            <a:off x="407975" y="258657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November</a:t>
            </a:r>
            <a:endParaRPr lang="en-US" sz="1200" dirty="0"/>
          </a:p>
        </p:txBody>
      </p:sp>
      <p:sp>
        <p:nvSpPr>
          <p:cNvPr id="1321" name="Google Shape;1321;p6"/>
          <p:cNvSpPr>
            <a:spLocks noGrp="1"/>
          </p:cNvSpPr>
          <p:nvPr>
            <p:ph type="body" idx="20"/>
          </p:nvPr>
        </p:nvSpPr>
        <p:spPr>
          <a:xfrm>
            <a:off x="2368196" y="258657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72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grpSp>
        <p:nvGrpSpPr>
          <p:cNvPr id="1322" name="Google Shape;1322;p6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23" name="Google Shape;1323;p6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4" name="Google Shape;1324;p6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25" name="Google Shape;1325;p6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Compared with previous 3 months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6" name="Google Shape;1326;p6"/>
          <p:cNvSpPr txBox="1"/>
          <p:nvPr/>
        </p:nvSpPr>
        <p:spPr>
          <a:xfrm>
            <a:off x="2704425" y="13431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7" name="Google Shape;1327;p6"/>
          <p:cNvSpPr txBox="1"/>
          <p:nvPr/>
        </p:nvSpPr>
        <p:spPr>
          <a:xfrm>
            <a:off x="417558" y="5000867"/>
            <a:ext cx="313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8" name="Google Shape;1328;p6"/>
          <p:cNvSpPr>
            <a:spLocks noGrp="1"/>
          </p:cNvSpPr>
          <p:nvPr>
            <p:ph type="body" idx="32"/>
          </p:nvPr>
        </p:nvSpPr>
        <p:spPr>
          <a:xfrm>
            <a:off x="4343708" y="1869225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Avg. Full Resolution Time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9" name="Google Shape;1329;p6"/>
          <p:cNvSpPr>
            <a:spLocks noGrp="1"/>
          </p:cNvSpPr>
          <p:nvPr>
            <p:ph type="body" idx="20"/>
          </p:nvPr>
        </p:nvSpPr>
        <p:spPr>
          <a:xfrm>
            <a:off x="4337967" y="2580736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5.7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0" name="Google Shape;1330;p6"/>
          <p:cNvSpPr txBox="1"/>
          <p:nvPr/>
        </p:nvSpPr>
        <p:spPr>
          <a:xfrm>
            <a:off x="407975" y="5245550"/>
            <a:ext cx="5242198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 dirty="0">
                <a:latin typeface="Didact Gothic" panose="020B0604020202020204" charset="0"/>
                <a:ea typeface="Inter" panose="020B0604020202020204" charset="0"/>
              </a:rPr>
              <a:t>February Summary</a:t>
            </a:r>
            <a:br>
              <a:rPr lang="en-US" b="1" dirty="0">
                <a:latin typeface="Didact Gothic" panose="020B0604020202020204" charset="0"/>
                <a:ea typeface="Inter" panose="020B0604020202020204" charset="0"/>
              </a:rPr>
            </a:br>
            <a:endParaRPr lang="en-US" b="1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✔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206 tickets handled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(+73% from January), driven by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Hackathon users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✔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First response: 21 min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– faster engagement.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✔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Resolution time: 6.7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– well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below the 24-hour standard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✔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CSAT: 96.3%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– maintained despite higher volume.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We’ll keep optimizing to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reduce resolution times and scale efficiently.</a:t>
            </a: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</p:txBody>
      </p:sp>
      <p:sp>
        <p:nvSpPr>
          <p:cNvPr id="1331" name="Google Shape;1331;p6"/>
          <p:cNvSpPr>
            <a:spLocks noGrp="1"/>
          </p:cNvSpPr>
          <p:nvPr>
            <p:ph type="body" idx="15"/>
          </p:nvPr>
        </p:nvSpPr>
        <p:spPr>
          <a:xfrm>
            <a:off x="412754" y="313695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en-US" sz="1200" b="1" dirty="0"/>
              <a:t>December</a:t>
            </a:r>
          </a:p>
        </p:txBody>
      </p:sp>
      <p:sp>
        <p:nvSpPr>
          <p:cNvPr id="1332" name="Google Shape;1332;p6"/>
          <p:cNvSpPr>
            <a:spLocks noGrp="1"/>
          </p:cNvSpPr>
          <p:nvPr>
            <p:ph type="body" idx="20"/>
          </p:nvPr>
        </p:nvSpPr>
        <p:spPr>
          <a:xfrm>
            <a:off x="2372975" y="313695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67</a:t>
            </a:r>
          </a:p>
        </p:txBody>
      </p:sp>
      <p:sp>
        <p:nvSpPr>
          <p:cNvPr id="1333" name="Google Shape;1333;p6"/>
          <p:cNvSpPr>
            <a:spLocks noGrp="1"/>
          </p:cNvSpPr>
          <p:nvPr>
            <p:ph type="body" idx="20"/>
          </p:nvPr>
        </p:nvSpPr>
        <p:spPr>
          <a:xfrm>
            <a:off x="4342747" y="3131120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8.8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4" name="Google Shape;1334;p6"/>
          <p:cNvSpPr>
            <a:spLocks noGrp="1"/>
          </p:cNvSpPr>
          <p:nvPr>
            <p:ph type="body" idx="15"/>
          </p:nvPr>
        </p:nvSpPr>
        <p:spPr>
          <a:xfrm>
            <a:off x="417548" y="369817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en-US" sz="1200" b="1" dirty="0"/>
              <a:t>January - 2025</a:t>
            </a:r>
          </a:p>
        </p:txBody>
      </p:sp>
      <p:sp>
        <p:nvSpPr>
          <p:cNvPr id="1335" name="Google Shape;1335;p6"/>
          <p:cNvSpPr>
            <a:spLocks noGrp="1"/>
          </p:cNvSpPr>
          <p:nvPr>
            <p:ph type="body" idx="20"/>
          </p:nvPr>
        </p:nvSpPr>
        <p:spPr>
          <a:xfrm>
            <a:off x="2377769" y="369817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119</a:t>
            </a:r>
          </a:p>
        </p:txBody>
      </p:sp>
      <p:sp>
        <p:nvSpPr>
          <p:cNvPr id="1336" name="Google Shape;1336;p6"/>
          <p:cNvSpPr>
            <a:spLocks noGrp="1"/>
          </p:cNvSpPr>
          <p:nvPr>
            <p:ph type="body" idx="20"/>
          </p:nvPr>
        </p:nvSpPr>
        <p:spPr>
          <a:xfrm>
            <a:off x="4347540" y="3692340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9.1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7" name="Google Shape;1337;p6"/>
          <p:cNvSpPr>
            <a:spLocks noGrp="1"/>
          </p:cNvSpPr>
          <p:nvPr>
            <p:ph type="body" idx="15"/>
          </p:nvPr>
        </p:nvSpPr>
        <p:spPr>
          <a:xfrm>
            <a:off x="412780" y="435084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February - 2025</a:t>
            </a:r>
            <a:endParaRPr sz="1200" b="1" dirty="0"/>
          </a:p>
        </p:txBody>
      </p:sp>
      <p:sp>
        <p:nvSpPr>
          <p:cNvPr id="1338" name="Google Shape;1338;p6"/>
          <p:cNvSpPr>
            <a:spLocks noGrp="1"/>
          </p:cNvSpPr>
          <p:nvPr>
            <p:ph type="body" idx="20"/>
          </p:nvPr>
        </p:nvSpPr>
        <p:spPr>
          <a:xfrm>
            <a:off x="2373001" y="435084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206</a:t>
            </a:r>
            <a:endParaRPr dirty="0"/>
          </a:p>
        </p:txBody>
      </p:sp>
      <p:sp>
        <p:nvSpPr>
          <p:cNvPr id="1339" name="Google Shape;1339;p6"/>
          <p:cNvSpPr>
            <a:spLocks noGrp="1"/>
          </p:cNvSpPr>
          <p:nvPr>
            <p:ph type="body" idx="20"/>
          </p:nvPr>
        </p:nvSpPr>
        <p:spPr>
          <a:xfrm>
            <a:off x="4342772" y="4345005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6.7 </a:t>
            </a:r>
            <a:r>
              <a:rPr lang="en-US" sz="1200" dirty="0" err="1"/>
              <a:t>hrs</a:t>
            </a:r>
            <a:endParaRPr lang="en-US" sz="12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/>
          </a:p>
        </p:txBody>
      </p:sp>
      <p:pic>
        <p:nvPicPr>
          <p:cNvPr id="1340" name="Google Shape;1340;p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505434" y="1869225"/>
            <a:ext cx="5529162" cy="348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5059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Blocking issues key metrics overview</a:t>
            </a:r>
            <a:endParaRPr/>
          </a:p>
        </p:txBody>
      </p:sp>
      <p:sp>
        <p:nvSpPr>
          <p:cNvPr id="1347" name="Google Shape;1347;p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48" name="Google Shape;1348;p7"/>
          <p:cNvSpPr>
            <a:spLocks noGrp="1"/>
          </p:cNvSpPr>
          <p:nvPr>
            <p:ph type="body" idx="3"/>
          </p:nvPr>
        </p:nvSpPr>
        <p:spPr>
          <a:xfrm>
            <a:off x="4144088" y="2620944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9" name="Google Shape;1349;p7"/>
          <p:cNvSpPr>
            <a:spLocks noGrp="1"/>
          </p:cNvSpPr>
          <p:nvPr>
            <p:ph type="body" idx="8"/>
          </p:nvPr>
        </p:nvSpPr>
        <p:spPr>
          <a:xfrm>
            <a:off x="6283071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5</a:t>
            </a:r>
            <a:endParaRPr sz="1200" dirty="0"/>
          </a:p>
        </p:txBody>
      </p:sp>
      <p:sp>
        <p:nvSpPr>
          <p:cNvPr id="1350" name="Google Shape;1350;p7"/>
          <p:cNvSpPr>
            <a:spLocks noGrp="1"/>
          </p:cNvSpPr>
          <p:nvPr>
            <p:ph type="body" idx="16"/>
          </p:nvPr>
        </p:nvSpPr>
        <p:spPr>
          <a:xfrm>
            <a:off x="8205107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11</a:t>
            </a:r>
            <a:endParaRPr sz="1200" dirty="0"/>
          </a:p>
        </p:txBody>
      </p:sp>
      <p:sp>
        <p:nvSpPr>
          <p:cNvPr id="1351" name="Google Shape;1351;p7"/>
          <p:cNvSpPr>
            <a:spLocks noGrp="1"/>
          </p:cNvSpPr>
          <p:nvPr>
            <p:ph type="body" idx="21"/>
          </p:nvPr>
        </p:nvSpPr>
        <p:spPr>
          <a:xfrm>
            <a:off x="10127142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00B050"/>
                </a:solidFill>
              </a:rPr>
              <a:t>+120.00% </a:t>
            </a:r>
            <a:endParaRPr sz="1200" dirty="0">
              <a:solidFill>
                <a:srgbClr val="00B050"/>
              </a:solidFill>
            </a:endParaRPr>
          </a:p>
        </p:txBody>
      </p:sp>
      <p:sp>
        <p:nvSpPr>
          <p:cNvPr id="1352" name="Google Shape;1352;p7"/>
          <p:cNvSpPr>
            <a:spLocks noGrp="1"/>
          </p:cNvSpPr>
          <p:nvPr>
            <p:ph type="body" idx="31"/>
          </p:nvPr>
        </p:nvSpPr>
        <p:spPr>
          <a:xfrm>
            <a:off x="6283071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January</a:t>
            </a:r>
            <a:endParaRPr dirty="0"/>
          </a:p>
        </p:txBody>
      </p:sp>
      <p:sp>
        <p:nvSpPr>
          <p:cNvPr id="1353" name="Google Shape;1353;p7"/>
          <p:cNvSpPr>
            <a:spLocks noGrp="1"/>
          </p:cNvSpPr>
          <p:nvPr>
            <p:ph type="body" idx="32"/>
          </p:nvPr>
        </p:nvSpPr>
        <p:spPr>
          <a:xfrm>
            <a:off x="8202315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February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4" name="Google Shape;1354;p7"/>
          <p:cNvSpPr>
            <a:spLocks noGrp="1"/>
          </p:cNvSpPr>
          <p:nvPr>
            <p:ph type="body" idx="33"/>
          </p:nvPr>
        </p:nvSpPr>
        <p:spPr>
          <a:xfrm>
            <a:off x="10129114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5" name="Google Shape;1355;p7"/>
          <p:cNvSpPr>
            <a:spLocks noGrp="1"/>
          </p:cNvSpPr>
          <p:nvPr>
            <p:ph type="body" idx="6"/>
          </p:nvPr>
        </p:nvSpPr>
        <p:spPr>
          <a:xfrm>
            <a:off x="4134713" y="3766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6" name="Google Shape;1356;p7"/>
          <p:cNvSpPr>
            <a:spLocks noGrp="1"/>
          </p:cNvSpPr>
          <p:nvPr>
            <p:ph type="body" idx="7"/>
          </p:nvPr>
        </p:nvSpPr>
        <p:spPr>
          <a:xfrm>
            <a:off x="4134713" y="4321819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7" name="Google Shape;1357;p7"/>
          <p:cNvSpPr>
            <a:spLocks noGrp="1"/>
          </p:cNvSpPr>
          <p:nvPr>
            <p:ph type="body" idx="14"/>
          </p:nvPr>
        </p:nvSpPr>
        <p:spPr>
          <a:xfrm>
            <a:off x="6274651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3.3 hrs</a:t>
            </a:r>
            <a:endParaRPr sz="1200" dirty="0"/>
          </a:p>
        </p:txBody>
      </p:sp>
      <p:sp>
        <p:nvSpPr>
          <p:cNvPr id="1358" name="Google Shape;1358;p7"/>
          <p:cNvSpPr>
            <a:spLocks noGrp="1"/>
          </p:cNvSpPr>
          <p:nvPr>
            <p:ph type="body" idx="15"/>
          </p:nvPr>
        </p:nvSpPr>
        <p:spPr>
          <a:xfrm>
            <a:off x="6274651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85.7 hrs</a:t>
            </a:r>
            <a:endParaRPr sz="1200" dirty="0"/>
          </a:p>
        </p:txBody>
      </p:sp>
      <p:sp>
        <p:nvSpPr>
          <p:cNvPr id="1359" name="Google Shape;1359;p7"/>
          <p:cNvSpPr>
            <a:spLocks noGrp="1"/>
          </p:cNvSpPr>
          <p:nvPr>
            <p:ph type="body" idx="19"/>
          </p:nvPr>
        </p:nvSpPr>
        <p:spPr>
          <a:xfrm>
            <a:off x="8196686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0.2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60" name="Google Shape;1360;p7"/>
          <p:cNvSpPr>
            <a:spLocks noGrp="1"/>
          </p:cNvSpPr>
          <p:nvPr>
            <p:ph type="body" idx="20"/>
          </p:nvPr>
        </p:nvSpPr>
        <p:spPr>
          <a:xfrm>
            <a:off x="8196686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3.8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61" name="Google Shape;1361;p7"/>
          <p:cNvSpPr>
            <a:spLocks noGrp="1"/>
          </p:cNvSpPr>
          <p:nvPr>
            <p:ph type="body" idx="24"/>
          </p:nvPr>
        </p:nvSpPr>
        <p:spPr>
          <a:xfrm>
            <a:off x="10118722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00B050"/>
                </a:solidFill>
              </a:rPr>
              <a:t>-93.94%</a:t>
            </a:r>
            <a:endParaRPr sz="1200" dirty="0">
              <a:solidFill>
                <a:srgbClr val="00B050"/>
              </a:solidFill>
            </a:endParaRPr>
          </a:p>
        </p:txBody>
      </p:sp>
      <p:sp>
        <p:nvSpPr>
          <p:cNvPr id="1362" name="Google Shape;1362;p7"/>
          <p:cNvSpPr>
            <a:spLocks noGrp="1"/>
          </p:cNvSpPr>
          <p:nvPr>
            <p:ph type="body" idx="25"/>
          </p:nvPr>
        </p:nvSpPr>
        <p:spPr>
          <a:xfrm>
            <a:off x="10118722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chemeClr val="accent4"/>
                </a:solidFill>
              </a:rPr>
              <a:t>-95.57%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63" name="Google Shape;1363;p7"/>
          <p:cNvSpPr>
            <a:spLocks noGrp="1"/>
          </p:cNvSpPr>
          <p:nvPr>
            <p:ph type="body" idx="4"/>
          </p:nvPr>
        </p:nvSpPr>
        <p:spPr>
          <a:xfrm>
            <a:off x="4134713" y="3175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4" name="Google Shape;1364;p7"/>
          <p:cNvSpPr>
            <a:spLocks noGrp="1"/>
          </p:cNvSpPr>
          <p:nvPr>
            <p:ph type="body" idx="9"/>
          </p:nvPr>
        </p:nvSpPr>
        <p:spPr>
          <a:xfrm>
            <a:off x="6274651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5</a:t>
            </a:r>
            <a:endParaRPr sz="1200" dirty="0"/>
          </a:p>
        </p:txBody>
      </p:sp>
      <p:sp>
        <p:nvSpPr>
          <p:cNvPr id="1365" name="Google Shape;1365;p7"/>
          <p:cNvSpPr>
            <a:spLocks noGrp="1"/>
          </p:cNvSpPr>
          <p:nvPr>
            <p:ph type="body" idx="17"/>
          </p:nvPr>
        </p:nvSpPr>
        <p:spPr>
          <a:xfrm>
            <a:off x="8196686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10</a:t>
            </a:r>
            <a:endParaRPr sz="1200" dirty="0"/>
          </a:p>
        </p:txBody>
      </p:sp>
      <p:sp>
        <p:nvSpPr>
          <p:cNvPr id="1366" name="Google Shape;1366;p7"/>
          <p:cNvSpPr>
            <a:spLocks noGrp="1"/>
          </p:cNvSpPr>
          <p:nvPr>
            <p:ph type="body" idx="22"/>
          </p:nvPr>
        </p:nvSpPr>
        <p:spPr>
          <a:xfrm>
            <a:off x="10118722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chemeClr val="accent4"/>
                </a:solidFill>
              </a:rPr>
              <a:t>+100.00%</a:t>
            </a:r>
            <a:endParaRPr sz="1200" dirty="0">
              <a:solidFill>
                <a:schemeClr val="accent4"/>
              </a:solidFill>
            </a:endParaRPr>
          </a:p>
        </p:txBody>
      </p:sp>
      <p:grpSp>
        <p:nvGrpSpPr>
          <p:cNvPr id="1367" name="Google Shape;1367;p7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68" name="Google Shape;1368;p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70" name="Google Shape;1370;p7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Monthly metrics and changes for the reported blocking issues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1" name="Google Shape;1371;p7"/>
          <p:cNvSpPr txBox="1"/>
          <p:nvPr/>
        </p:nvSpPr>
        <p:spPr>
          <a:xfrm>
            <a:off x="189825" y="18003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2" name="Google Shape;1372;p7"/>
          <p:cNvSpPr txBox="1"/>
          <p:nvPr/>
        </p:nvSpPr>
        <p:spPr>
          <a:xfrm>
            <a:off x="299650" y="1541427"/>
            <a:ext cx="3711650" cy="492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February saw a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significant increase in blocking issues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with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11 reported cases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—more than double January's count. This was largely due to the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onboarding of Hackathon users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who required urgent support.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Despite the increase, we achieved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record response and resolution times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: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100" b="1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✔ First response time: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12 min – 58%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faster than January and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20x faster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than December.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✔ Resolution time: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3.8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 – 96% faster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than January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and 50% faster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than December.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Looking at past months, the trend is clear:</a:t>
            </a:r>
            <a:br>
              <a:rPr lang="en-US" sz="1100" b="1" dirty="0">
                <a:latin typeface="Didact Gothic" panose="020B0604020202020204" charset="0"/>
                <a:ea typeface="Inter" panose="020B0604020202020204" charset="0"/>
              </a:rPr>
            </a:br>
            <a:endParaRPr lang="en-US" sz="1100" b="1" dirty="0">
              <a:latin typeface="Didact Gothic" panose="020B0604020202020204" charset="0"/>
              <a:ea typeface="Inter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First response time improved from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4.1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 (Dec) → 29 min (Jan) → 12 min (Feb).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Resolution time dropped from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7.7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 (Dec) → 9.1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 (Jan) → 3.8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 (Feb).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The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AWS-Zendesk integration played a key role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in this improvement, enabling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faster triaging, streamlined ticket processing, and improved efficiency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. 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As we continue refining our support processes, we anticipate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even faster resolutions and greater stability moving forward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.</a:t>
            </a:r>
          </a:p>
        </p:txBody>
      </p:sp>
      <p:sp>
        <p:nvSpPr>
          <p:cNvPr id="1373" name="Google Shape;1373;p7"/>
          <p:cNvSpPr txBox="1"/>
          <p:nvPr/>
        </p:nvSpPr>
        <p:spPr>
          <a:xfrm>
            <a:off x="4134725" y="6022725"/>
            <a:ext cx="675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Number of tickets received per topic</a:t>
            </a:r>
            <a:endParaRPr/>
          </a:p>
        </p:txBody>
      </p:sp>
      <p:sp>
        <p:nvSpPr>
          <p:cNvPr id="1380" name="Google Shape;1380;p8"/>
          <p:cNvSpPr>
            <a:spLocks noGrp="1"/>
          </p:cNvSpPr>
          <p:nvPr>
            <p:ph type="body" idx="3"/>
          </p:nvPr>
        </p:nvSpPr>
        <p:spPr>
          <a:xfrm>
            <a:off x="5613385" y="3489504"/>
            <a:ext cx="2726099" cy="45136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381" name="Google Shape;1381;p8"/>
          <p:cNvSpPr>
            <a:spLocks noGrp="1"/>
          </p:cNvSpPr>
          <p:nvPr>
            <p:ph type="body" idx="7"/>
          </p:nvPr>
        </p:nvSpPr>
        <p:spPr>
          <a:xfrm>
            <a:off x="5613385" y="231605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</p:txBody>
      </p:sp>
      <p:sp>
        <p:nvSpPr>
          <p:cNvPr id="1382" name="Google Shape;1382;p8"/>
          <p:cNvSpPr>
            <a:spLocks noGrp="1"/>
          </p:cNvSpPr>
          <p:nvPr>
            <p:ph type="body" idx="31"/>
          </p:nvPr>
        </p:nvSpPr>
        <p:spPr>
          <a:xfrm>
            <a:off x="8684357" y="1683426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3" name="Google Shape;1383;p8"/>
          <p:cNvSpPr>
            <a:spLocks noGrp="1"/>
          </p:cNvSpPr>
          <p:nvPr>
            <p:ph type="body" idx="6"/>
          </p:nvPr>
        </p:nvSpPr>
        <p:spPr>
          <a:xfrm>
            <a:off x="5601080" y="4147583"/>
            <a:ext cx="2726100" cy="40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External User Account</a:t>
            </a:r>
          </a:p>
        </p:txBody>
      </p:sp>
      <p:sp>
        <p:nvSpPr>
          <p:cNvPr id="1384" name="Google Shape;1384;p8"/>
          <p:cNvSpPr>
            <a:spLocks noGrp="1"/>
          </p:cNvSpPr>
          <p:nvPr>
            <p:ph type="body" idx="7"/>
          </p:nvPr>
        </p:nvSpPr>
        <p:spPr>
          <a:xfrm>
            <a:off x="5585107" y="4758094"/>
            <a:ext cx="2726100" cy="61051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Dataset::Data files management (ingesting, moving and deleting files)</a:t>
            </a:r>
          </a:p>
        </p:txBody>
      </p:sp>
      <p:sp>
        <p:nvSpPr>
          <p:cNvPr id="1385" name="Google Shape;1385;p8"/>
          <p:cNvSpPr>
            <a:spLocks noGrp="1"/>
          </p:cNvSpPr>
          <p:nvPr>
            <p:ph type="body" idx="3"/>
          </p:nvPr>
        </p:nvSpPr>
        <p:spPr>
          <a:xfrm>
            <a:off x="8697046" y="3549157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6" name="Google Shape;1386;p8"/>
          <p:cNvSpPr>
            <a:spLocks noGrp="1"/>
          </p:cNvSpPr>
          <p:nvPr>
            <p:ph type="body" idx="7"/>
          </p:nvPr>
        </p:nvSpPr>
        <p:spPr>
          <a:xfrm>
            <a:off x="8684346" y="233327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7" name="Google Shape;1387;p8"/>
          <p:cNvSpPr>
            <a:spLocks noGrp="1"/>
          </p:cNvSpPr>
          <p:nvPr>
            <p:ph type="body" idx="6"/>
          </p:nvPr>
        </p:nvSpPr>
        <p:spPr>
          <a:xfrm>
            <a:off x="8678386" y="4157099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8" name="Google Shape;1388;p8"/>
          <p:cNvSpPr>
            <a:spLocks noGrp="1"/>
          </p:cNvSpPr>
          <p:nvPr>
            <p:ph type="body" idx="7"/>
          </p:nvPr>
        </p:nvSpPr>
        <p:spPr>
          <a:xfrm>
            <a:off x="8670648" y="476504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9" name="Google Shape;1389;p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February 2025</a:t>
            </a:r>
          </a:p>
        </p:txBody>
      </p:sp>
      <p:sp>
        <p:nvSpPr>
          <p:cNvPr id="1390" name="Google Shape;1390;p8"/>
          <p:cNvSpPr txBox="1"/>
          <p:nvPr/>
        </p:nvSpPr>
        <p:spPr>
          <a:xfrm>
            <a:off x="207450" y="1665676"/>
            <a:ext cx="4410300" cy="303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February saw a surge in user account creation requests, with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23 tickets for external user creation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22 of which were Hackathon users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 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This reflects the growing engagement of new users and the demand for streamlined onboarding.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Other notable topics: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 9 tickets for CI access to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CodeArtifact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package registry.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 5 tickets for Dataset file management.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 2 tickets for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Project creation.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 1 ticket for AWS S3 Dataset IO issues.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grpSp>
        <p:nvGrpSpPr>
          <p:cNvPr id="1391" name="Google Shape;1391;p8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92" name="Google Shape;1392;p8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3" name="Google Shape;1393;p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94" name="Google Shape;1394;p8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Increasing tickets related to Dataset Creation as well as SageMaker issues.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5" name="Google Shape;1395;p8"/>
          <p:cNvSpPr>
            <a:spLocks noGrp="1"/>
          </p:cNvSpPr>
          <p:nvPr>
            <p:ph type="body" idx="7"/>
          </p:nvPr>
        </p:nvSpPr>
        <p:spPr>
          <a:xfrm>
            <a:off x="5613385" y="292656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AWS S3 Dataset IO</a:t>
            </a:r>
          </a:p>
        </p:txBody>
      </p:sp>
      <p:sp>
        <p:nvSpPr>
          <p:cNvPr id="1396" name="Google Shape;1396;p8"/>
          <p:cNvSpPr>
            <a:spLocks noGrp="1"/>
          </p:cNvSpPr>
          <p:nvPr>
            <p:ph type="body" idx="7"/>
          </p:nvPr>
        </p:nvSpPr>
        <p:spPr>
          <a:xfrm>
            <a:off x="8684346" y="2941214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dirty="0"/>
          </a:p>
        </p:txBody>
      </p:sp>
      <p:sp>
        <p:nvSpPr>
          <p:cNvPr id="1397" name="Google Shape;1397;p8"/>
          <p:cNvSpPr>
            <a:spLocks noGrp="1"/>
          </p:cNvSpPr>
          <p:nvPr>
            <p:ph type="body" idx="31"/>
          </p:nvPr>
        </p:nvSpPr>
        <p:spPr>
          <a:xfrm>
            <a:off x="5627482" y="1665676"/>
            <a:ext cx="26979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Topic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97">
      <a:dk1>
        <a:srgbClr val="000000"/>
      </a:dk1>
      <a:lt1>
        <a:srgbClr val="FFFFFF"/>
      </a:lt1>
      <a:dk2>
        <a:srgbClr val="FAF3EB"/>
      </a:dk2>
      <a:lt2>
        <a:srgbClr val="D9D9D9"/>
      </a:lt2>
      <a:accent1>
        <a:srgbClr val="1439C1"/>
      </a:accent1>
      <a:accent2>
        <a:srgbClr val="009EFF"/>
      </a:accent2>
      <a:accent3>
        <a:srgbClr val="32C6C6"/>
      </a:accent3>
      <a:accent4>
        <a:srgbClr val="2CB546"/>
      </a:accent4>
      <a:accent5>
        <a:srgbClr val="FFC200"/>
      </a:accent5>
      <a:accent6>
        <a:srgbClr val="FFBDE0"/>
      </a:accent6>
      <a:hlink>
        <a:srgbClr val="009EFF"/>
      </a:hlink>
      <a:folHlink>
        <a:srgbClr val="2629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2639</Words>
  <Application>Microsoft Office PowerPoint</Application>
  <PresentationFormat>Custom</PresentationFormat>
  <Paragraphs>380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Inter ExtraLight</vt:lpstr>
      <vt:lpstr>Didact Gothic</vt:lpstr>
      <vt:lpstr>Inter Medium</vt:lpstr>
      <vt:lpstr>Inter</vt:lpstr>
      <vt:lpstr>Arial</vt:lpstr>
      <vt:lpstr>Thème Office</vt:lpstr>
      <vt:lpstr>Simple Light</vt:lpstr>
      <vt:lpstr>Customer success  Monthly support report</vt:lpstr>
      <vt:lpstr>Agenda</vt:lpstr>
      <vt:lpstr>Executive Summary</vt:lpstr>
      <vt:lpstr>Agenda</vt:lpstr>
      <vt:lpstr>Abstra at a glance - Fullstory Metrics</vt:lpstr>
      <vt:lpstr>Key metrics overview</vt:lpstr>
      <vt:lpstr>Monthly Ticket Counts &amp; Average Resolution Times</vt:lpstr>
      <vt:lpstr>Blocking issues key metrics overview</vt:lpstr>
      <vt:lpstr>Number of tickets received per topic</vt:lpstr>
      <vt:lpstr>Trend in topics received compared with previous month</vt:lpstr>
      <vt:lpstr>Tickets per squad</vt:lpstr>
      <vt:lpstr>Help Center article views - December 2024</vt:lpstr>
      <vt:lpstr>🏆 Superstar of the month!</vt:lpstr>
      <vt:lpstr>Agenda</vt:lpstr>
      <vt:lpstr>Customer success roadmap timeline</vt:lpstr>
      <vt:lpstr>Agenda</vt:lpstr>
      <vt:lpstr>Customer success Q1 Roadmap items (RIs)</vt:lpstr>
      <vt:lpstr>AWS Support- Zendesk Integration</vt:lpstr>
      <vt:lpstr>RI#2 Leverage Fullstory insights</vt:lpstr>
      <vt:lpstr>RI#3: Abstra Documentation page visibility</vt:lpstr>
      <vt:lpstr>Agenda</vt:lpstr>
      <vt:lpstr>Next steps for Customer Success</vt:lpstr>
      <vt:lpstr>Agenda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success  Monthly support report</dc:title>
  <dc:creator>LM_Win10</dc:creator>
  <cp:lastModifiedBy>Lazar Milicevic</cp:lastModifiedBy>
  <cp:revision>27</cp:revision>
  <dcterms:modified xsi:type="dcterms:W3CDTF">2025-03-01T17:21:14Z</dcterms:modified>
</cp:coreProperties>
</file>